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792" r:id="rId13"/>
    <p:sldMasterId id="2147483804" r:id="rId14"/>
    <p:sldMasterId id="2147483816" r:id="rId15"/>
    <p:sldMasterId id="2147483828" r:id="rId16"/>
    <p:sldMasterId id="2147483840" r:id="rId17"/>
    <p:sldMasterId id="2147483852" r:id="rId18"/>
    <p:sldMasterId id="2147483864" r:id="rId19"/>
    <p:sldMasterId id="2147483876" r:id="rId20"/>
    <p:sldMasterId id="2147483888" r:id="rId21"/>
    <p:sldMasterId id="2147483900" r:id="rId22"/>
    <p:sldMasterId id="2147483912" r:id="rId23"/>
    <p:sldMasterId id="2147483924" r:id="rId24"/>
    <p:sldMasterId id="2147483936" r:id="rId25"/>
    <p:sldMasterId id="2147483948" r:id="rId26"/>
    <p:sldMasterId id="2147483960" r:id="rId27"/>
    <p:sldMasterId id="2147483972" r:id="rId28"/>
    <p:sldMasterId id="2147483984" r:id="rId29"/>
    <p:sldMasterId id="2147483996" r:id="rId30"/>
    <p:sldMasterId id="2147484008" r:id="rId31"/>
    <p:sldMasterId id="2147484020" r:id="rId32"/>
  </p:sldMasterIdLst>
  <p:sldIdLst>
    <p:sldId id="258" r:id="rId33"/>
    <p:sldId id="259" r:id="rId34"/>
    <p:sldId id="260" r:id="rId35"/>
    <p:sldId id="261" r:id="rId36"/>
    <p:sldId id="262" r:id="rId37"/>
    <p:sldId id="263" r:id="rId38"/>
    <p:sldId id="264" r:id="rId39"/>
    <p:sldId id="265" r:id="rId40"/>
    <p:sldId id="266" r:id="rId41"/>
    <p:sldId id="267" r:id="rId42"/>
    <p:sldId id="268" r:id="rId43"/>
    <p:sldId id="269" r:id="rId44"/>
    <p:sldId id="270" r:id="rId45"/>
    <p:sldId id="271" r:id="rId46"/>
    <p:sldId id="272" r:id="rId47"/>
    <p:sldId id="273" r:id="rId48"/>
    <p:sldId id="274" r:id="rId49"/>
    <p:sldId id="275" r:id="rId50"/>
    <p:sldId id="276" r:id="rId51"/>
    <p:sldId id="277" r:id="rId52"/>
    <p:sldId id="278" r:id="rId53"/>
    <p:sldId id="279" r:id="rId54"/>
    <p:sldId id="280" r:id="rId55"/>
    <p:sldId id="281" r:id="rId56"/>
    <p:sldId id="282" r:id="rId57"/>
    <p:sldId id="283" r:id="rId58"/>
    <p:sldId id="284" r:id="rId59"/>
    <p:sldId id="285" r:id="rId60"/>
    <p:sldId id="286" r:id="rId61"/>
    <p:sldId id="287" r:id="rId62"/>
    <p:sldId id="288" r:id="rId63"/>
    <p:sldId id="257" r:id="rId64"/>
  </p:sldIdLst>
  <p:sldSz cx="9144000" cy="6858000" type="screen4x3"/>
  <p:notesSz cx="6858000" cy="9144000"/>
  <p:defaultText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p:cViewPr varScale="1">
        <p:scale>
          <a:sx n="84" d="100"/>
          <a:sy n="84" d="100"/>
        </p:scale>
        <p:origin x="-1402"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7.xml"/><Relationship Id="rId21" Type="http://schemas.openxmlformats.org/officeDocument/2006/relationships/slideMaster" Target="slideMasters/slideMaster21.xml"/><Relationship Id="rId34" Type="http://schemas.openxmlformats.org/officeDocument/2006/relationships/slide" Target="slides/slide2.xml"/><Relationship Id="rId42" Type="http://schemas.openxmlformats.org/officeDocument/2006/relationships/slide" Target="slides/slide10.xml"/><Relationship Id="rId47" Type="http://schemas.openxmlformats.org/officeDocument/2006/relationships/slide" Target="slides/slide15.xml"/><Relationship Id="rId50" Type="http://schemas.openxmlformats.org/officeDocument/2006/relationships/slide" Target="slides/slide18.xml"/><Relationship Id="rId55" Type="http://schemas.openxmlformats.org/officeDocument/2006/relationships/slide" Target="slides/slide23.xml"/><Relationship Id="rId63" Type="http://schemas.openxmlformats.org/officeDocument/2006/relationships/slide" Target="slides/slide31.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 Target="slides/slide5.xml"/><Relationship Id="rId40" Type="http://schemas.openxmlformats.org/officeDocument/2006/relationships/slide" Target="slides/slide8.xml"/><Relationship Id="rId45" Type="http://schemas.openxmlformats.org/officeDocument/2006/relationships/slide" Target="slides/slide13.xml"/><Relationship Id="rId53" Type="http://schemas.openxmlformats.org/officeDocument/2006/relationships/slide" Target="slides/slide21.xml"/><Relationship Id="rId58" Type="http://schemas.openxmlformats.org/officeDocument/2006/relationships/slide" Target="slides/slide26.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4.xml"/><Relationship Id="rId49" Type="http://schemas.openxmlformats.org/officeDocument/2006/relationships/slide" Target="slides/slide17.xml"/><Relationship Id="rId57" Type="http://schemas.openxmlformats.org/officeDocument/2006/relationships/slide" Target="slides/slide25.xml"/><Relationship Id="rId61" Type="http://schemas.openxmlformats.org/officeDocument/2006/relationships/slide" Target="slides/slide29.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Master" Target="slideMasters/slideMaster31.xml"/><Relationship Id="rId44" Type="http://schemas.openxmlformats.org/officeDocument/2006/relationships/slide" Target="slides/slide12.xml"/><Relationship Id="rId52" Type="http://schemas.openxmlformats.org/officeDocument/2006/relationships/slide" Target="slides/slide20.xml"/><Relationship Id="rId60" Type="http://schemas.openxmlformats.org/officeDocument/2006/relationships/slide" Target="slides/slide28.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3.xml"/><Relationship Id="rId43" Type="http://schemas.openxmlformats.org/officeDocument/2006/relationships/slide" Target="slides/slide11.xml"/><Relationship Id="rId48" Type="http://schemas.openxmlformats.org/officeDocument/2006/relationships/slide" Target="slides/slide16.xml"/><Relationship Id="rId56" Type="http://schemas.openxmlformats.org/officeDocument/2006/relationships/slide" Target="slides/slide24.xml"/><Relationship Id="rId64" Type="http://schemas.openxmlformats.org/officeDocument/2006/relationships/slide" Target="slides/slide32.xml"/><Relationship Id="rId8" Type="http://schemas.openxmlformats.org/officeDocument/2006/relationships/slideMaster" Target="slideMasters/slideMaster8.xml"/><Relationship Id="rId51" Type="http://schemas.openxmlformats.org/officeDocument/2006/relationships/slide" Target="slides/slide1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1.xml"/><Relationship Id="rId38" Type="http://schemas.openxmlformats.org/officeDocument/2006/relationships/slide" Target="slides/slide6.xml"/><Relationship Id="rId46" Type="http://schemas.openxmlformats.org/officeDocument/2006/relationships/slide" Target="slides/slide14.xml"/><Relationship Id="rId59" Type="http://schemas.openxmlformats.org/officeDocument/2006/relationships/slide" Target="slides/slide27.xml"/><Relationship Id="rId67"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9.xml"/><Relationship Id="rId54" Type="http://schemas.openxmlformats.org/officeDocument/2006/relationships/slide" Target="slides/slide22.xml"/><Relationship Id="rId62" Type="http://schemas.openxmlformats.org/officeDocument/2006/relationships/slide" Target="slides/slide3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IQ"/>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IQ"/>
          </a:p>
        </p:txBody>
      </p:sp>
      <p:sp>
        <p:nvSpPr>
          <p:cNvPr id="4" name="عنصر نائب للتاريخ 3"/>
          <p:cNvSpPr>
            <a:spLocks noGrp="1"/>
          </p:cNvSpPr>
          <p:nvPr>
            <p:ph type="dt" sz="half" idx="10"/>
          </p:nvPr>
        </p:nvSpPr>
        <p:spPr/>
        <p:txBody>
          <a:bodyPr/>
          <a:lstStyle/>
          <a:p>
            <a:fld id="{B49543F1-1205-4662-ADEE-D5E3F5EF5C11}" type="datetimeFigureOut">
              <a:rPr lang="ar-IQ" smtClean="0"/>
              <a:t>22/05/1441</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32A0FF63-1A35-498E-847D-06C44B0A6FDE}" type="slidenum">
              <a:rPr lang="ar-IQ" smtClean="0"/>
              <a:t>‹#›</a:t>
            </a:fld>
            <a:endParaRPr lang="ar-IQ"/>
          </a:p>
        </p:txBody>
      </p:sp>
    </p:spTree>
    <p:extLst>
      <p:ext uri="{BB962C8B-B14F-4D97-AF65-F5344CB8AC3E}">
        <p14:creationId xmlns:p14="http://schemas.microsoft.com/office/powerpoint/2010/main" val="332108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B49543F1-1205-4662-ADEE-D5E3F5EF5C11}" type="datetimeFigureOut">
              <a:rPr lang="ar-IQ" smtClean="0"/>
              <a:t>22/05/1441</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32A0FF63-1A35-498E-847D-06C44B0A6FDE}" type="slidenum">
              <a:rPr lang="ar-IQ" smtClean="0"/>
              <a:t>‹#›</a:t>
            </a:fld>
            <a:endParaRPr lang="ar-IQ"/>
          </a:p>
        </p:txBody>
      </p:sp>
    </p:spTree>
    <p:extLst>
      <p:ext uri="{BB962C8B-B14F-4D97-AF65-F5344CB8AC3E}">
        <p14:creationId xmlns:p14="http://schemas.microsoft.com/office/powerpoint/2010/main" val="39925097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IQ"/>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36466513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47035301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7800996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41546062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7" name="عنصر نائب للتاريخ 6"/>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8" name="عنصر نائب للتذييل 7"/>
          <p:cNvSpPr>
            <a:spLocks noGrp="1"/>
          </p:cNvSpPr>
          <p:nvPr>
            <p:ph type="ftr" sz="quarter" idx="11"/>
          </p:nvPr>
        </p:nvSpPr>
        <p:spPr/>
        <p:txBody>
          <a:bodyPr/>
          <a:lstStyle/>
          <a:p>
            <a:endParaRPr lang="ar-IQ">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40447127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تاريخ 2"/>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4" name="عنصر نائب للتذييل 3"/>
          <p:cNvSpPr>
            <a:spLocks noGrp="1"/>
          </p:cNvSpPr>
          <p:nvPr>
            <p:ph type="ftr" sz="quarter" idx="11"/>
          </p:nvPr>
        </p:nvSpPr>
        <p:spPr/>
        <p:txBody>
          <a:bodyPr/>
          <a:lstStyle/>
          <a:p>
            <a:endParaRPr lang="ar-IQ">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9095600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3" name="عنصر نائب للتذييل 2"/>
          <p:cNvSpPr>
            <a:spLocks noGrp="1"/>
          </p:cNvSpPr>
          <p:nvPr>
            <p:ph type="ftr" sz="quarter" idx="11"/>
          </p:nvPr>
        </p:nvSpPr>
        <p:spPr/>
        <p:txBody>
          <a:bodyPr/>
          <a:lstStyle/>
          <a:p>
            <a:endParaRPr lang="ar-IQ">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89277891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8743296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22817832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174704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B49543F1-1205-4662-ADEE-D5E3F5EF5C11}" type="datetimeFigureOut">
              <a:rPr lang="ar-IQ" smtClean="0"/>
              <a:t>22/05/1441</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32A0FF63-1A35-498E-847D-06C44B0A6FDE}" type="slidenum">
              <a:rPr lang="ar-IQ" smtClean="0"/>
              <a:t>‹#›</a:t>
            </a:fld>
            <a:endParaRPr lang="ar-IQ"/>
          </a:p>
        </p:txBody>
      </p:sp>
    </p:spTree>
    <p:extLst>
      <p:ext uri="{BB962C8B-B14F-4D97-AF65-F5344CB8AC3E}">
        <p14:creationId xmlns:p14="http://schemas.microsoft.com/office/powerpoint/2010/main" val="184400252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1654049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IQ"/>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41965785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50284490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62960954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85266753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7" name="عنصر نائب للتاريخ 6"/>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8" name="عنصر نائب للتذييل 7"/>
          <p:cNvSpPr>
            <a:spLocks noGrp="1"/>
          </p:cNvSpPr>
          <p:nvPr>
            <p:ph type="ftr" sz="quarter" idx="11"/>
          </p:nvPr>
        </p:nvSpPr>
        <p:spPr/>
        <p:txBody>
          <a:bodyPr/>
          <a:lstStyle/>
          <a:p>
            <a:endParaRPr lang="ar-IQ">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04103397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تاريخ 2"/>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4" name="عنصر نائب للتذييل 3"/>
          <p:cNvSpPr>
            <a:spLocks noGrp="1"/>
          </p:cNvSpPr>
          <p:nvPr>
            <p:ph type="ftr" sz="quarter" idx="11"/>
          </p:nvPr>
        </p:nvSpPr>
        <p:spPr/>
        <p:txBody>
          <a:bodyPr/>
          <a:lstStyle/>
          <a:p>
            <a:endParaRPr lang="ar-IQ">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0429574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3" name="عنصر نائب للتذييل 2"/>
          <p:cNvSpPr>
            <a:spLocks noGrp="1"/>
          </p:cNvSpPr>
          <p:nvPr>
            <p:ph type="ftr" sz="quarter" idx="11"/>
          </p:nvPr>
        </p:nvSpPr>
        <p:spPr/>
        <p:txBody>
          <a:bodyPr/>
          <a:lstStyle/>
          <a:p>
            <a:endParaRPr lang="ar-IQ">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43350889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02301339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9189686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IQ"/>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26269247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3424907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60168656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IQ"/>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87726877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67387455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64683627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24533156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7" name="عنصر نائب للتاريخ 6"/>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8" name="عنصر نائب للتذييل 7"/>
          <p:cNvSpPr>
            <a:spLocks noGrp="1"/>
          </p:cNvSpPr>
          <p:nvPr>
            <p:ph type="ftr" sz="quarter" idx="11"/>
          </p:nvPr>
        </p:nvSpPr>
        <p:spPr/>
        <p:txBody>
          <a:bodyPr/>
          <a:lstStyle/>
          <a:p>
            <a:endParaRPr lang="ar-IQ">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75014590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تاريخ 2"/>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4" name="عنصر نائب للتذييل 3"/>
          <p:cNvSpPr>
            <a:spLocks noGrp="1"/>
          </p:cNvSpPr>
          <p:nvPr>
            <p:ph type="ftr" sz="quarter" idx="11"/>
          </p:nvPr>
        </p:nvSpPr>
        <p:spPr/>
        <p:txBody>
          <a:bodyPr/>
          <a:lstStyle/>
          <a:p>
            <a:endParaRPr lang="ar-IQ">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6438452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3" name="عنصر نائب للتذييل 2"/>
          <p:cNvSpPr>
            <a:spLocks noGrp="1"/>
          </p:cNvSpPr>
          <p:nvPr>
            <p:ph type="ftr" sz="quarter" idx="11"/>
          </p:nvPr>
        </p:nvSpPr>
        <p:spPr/>
        <p:txBody>
          <a:bodyPr/>
          <a:lstStyle/>
          <a:p>
            <a:endParaRPr lang="ar-IQ">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38091447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084141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5085015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62827589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87779362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25757120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IQ"/>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407662226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70636264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35653839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4936924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7" name="عنصر نائب للتاريخ 6"/>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8" name="عنصر نائب للتذييل 7"/>
          <p:cNvSpPr>
            <a:spLocks noGrp="1"/>
          </p:cNvSpPr>
          <p:nvPr>
            <p:ph type="ftr" sz="quarter" idx="11"/>
          </p:nvPr>
        </p:nvSpPr>
        <p:spPr/>
        <p:txBody>
          <a:bodyPr/>
          <a:lstStyle/>
          <a:p>
            <a:endParaRPr lang="ar-IQ">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7173873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تاريخ 2"/>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4" name="عنصر نائب للتذييل 3"/>
          <p:cNvSpPr>
            <a:spLocks noGrp="1"/>
          </p:cNvSpPr>
          <p:nvPr>
            <p:ph type="ftr" sz="quarter" idx="11"/>
          </p:nvPr>
        </p:nvSpPr>
        <p:spPr/>
        <p:txBody>
          <a:bodyPr/>
          <a:lstStyle/>
          <a:p>
            <a:endParaRPr lang="ar-IQ">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64976008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3" name="عنصر نائب للتذييل 2"/>
          <p:cNvSpPr>
            <a:spLocks noGrp="1"/>
          </p:cNvSpPr>
          <p:nvPr>
            <p:ph type="ftr" sz="quarter" idx="11"/>
          </p:nvPr>
        </p:nvSpPr>
        <p:spPr/>
        <p:txBody>
          <a:bodyPr/>
          <a:lstStyle/>
          <a:p>
            <a:endParaRPr lang="ar-IQ">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667530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61424855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90299645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63471014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62210329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24731270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IQ"/>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00719478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42184510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95283153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33360392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7" name="عنصر نائب للتاريخ 6"/>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8" name="عنصر نائب للتذييل 7"/>
          <p:cNvSpPr>
            <a:spLocks noGrp="1"/>
          </p:cNvSpPr>
          <p:nvPr>
            <p:ph type="ftr" sz="quarter" idx="11"/>
          </p:nvPr>
        </p:nvSpPr>
        <p:spPr/>
        <p:txBody>
          <a:bodyPr/>
          <a:lstStyle/>
          <a:p>
            <a:endParaRPr lang="ar-IQ">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79671458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تاريخ 2"/>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4" name="عنصر نائب للتذييل 3"/>
          <p:cNvSpPr>
            <a:spLocks noGrp="1"/>
          </p:cNvSpPr>
          <p:nvPr>
            <p:ph type="ftr" sz="quarter" idx="11"/>
          </p:nvPr>
        </p:nvSpPr>
        <p:spPr/>
        <p:txBody>
          <a:bodyPr/>
          <a:lstStyle/>
          <a:p>
            <a:endParaRPr lang="ar-IQ">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909915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21146083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3" name="عنصر نائب للتذييل 2"/>
          <p:cNvSpPr>
            <a:spLocks noGrp="1"/>
          </p:cNvSpPr>
          <p:nvPr>
            <p:ph type="ftr" sz="quarter" idx="11"/>
          </p:nvPr>
        </p:nvSpPr>
        <p:spPr/>
        <p:txBody>
          <a:bodyPr/>
          <a:lstStyle/>
          <a:p>
            <a:endParaRPr lang="ar-IQ">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97008643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76032420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23406733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9222750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88173025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IQ"/>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73123727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50328611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62943147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11659217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7" name="عنصر نائب للتاريخ 6"/>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8" name="عنصر نائب للتذييل 7"/>
          <p:cNvSpPr>
            <a:spLocks noGrp="1"/>
          </p:cNvSpPr>
          <p:nvPr>
            <p:ph type="ftr" sz="quarter" idx="11"/>
          </p:nvPr>
        </p:nvSpPr>
        <p:spPr/>
        <p:txBody>
          <a:bodyPr/>
          <a:lstStyle/>
          <a:p>
            <a:endParaRPr lang="ar-IQ">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51617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7" name="عنصر نائب للتاريخ 6"/>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8" name="عنصر نائب للتذييل 7"/>
          <p:cNvSpPr>
            <a:spLocks noGrp="1"/>
          </p:cNvSpPr>
          <p:nvPr>
            <p:ph type="ftr" sz="quarter" idx="11"/>
          </p:nvPr>
        </p:nvSpPr>
        <p:spPr/>
        <p:txBody>
          <a:bodyPr/>
          <a:lstStyle/>
          <a:p>
            <a:endParaRPr lang="ar-IQ">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58236502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تاريخ 2"/>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4" name="عنصر نائب للتذييل 3"/>
          <p:cNvSpPr>
            <a:spLocks noGrp="1"/>
          </p:cNvSpPr>
          <p:nvPr>
            <p:ph type="ftr" sz="quarter" idx="11"/>
          </p:nvPr>
        </p:nvSpPr>
        <p:spPr/>
        <p:txBody>
          <a:bodyPr/>
          <a:lstStyle/>
          <a:p>
            <a:endParaRPr lang="ar-IQ">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411562820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3" name="عنصر نائب للتذييل 2"/>
          <p:cNvSpPr>
            <a:spLocks noGrp="1"/>
          </p:cNvSpPr>
          <p:nvPr>
            <p:ph type="ftr" sz="quarter" idx="11"/>
          </p:nvPr>
        </p:nvSpPr>
        <p:spPr/>
        <p:txBody>
          <a:bodyPr/>
          <a:lstStyle/>
          <a:p>
            <a:endParaRPr lang="ar-IQ">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37845091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24397485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425775357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67420204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13569205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IQ"/>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13883144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294611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73672267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400214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تاريخ 2"/>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4" name="عنصر نائب للتذييل 3"/>
          <p:cNvSpPr>
            <a:spLocks noGrp="1"/>
          </p:cNvSpPr>
          <p:nvPr>
            <p:ph type="ftr" sz="quarter" idx="11"/>
          </p:nvPr>
        </p:nvSpPr>
        <p:spPr/>
        <p:txBody>
          <a:bodyPr/>
          <a:lstStyle/>
          <a:p>
            <a:endParaRPr lang="ar-IQ">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99657662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7" name="عنصر نائب للتاريخ 6"/>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8" name="عنصر نائب للتذييل 7"/>
          <p:cNvSpPr>
            <a:spLocks noGrp="1"/>
          </p:cNvSpPr>
          <p:nvPr>
            <p:ph type="ftr" sz="quarter" idx="11"/>
          </p:nvPr>
        </p:nvSpPr>
        <p:spPr/>
        <p:txBody>
          <a:bodyPr/>
          <a:lstStyle/>
          <a:p>
            <a:endParaRPr lang="ar-IQ">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413839350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تاريخ 2"/>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4" name="عنصر نائب للتذييل 3"/>
          <p:cNvSpPr>
            <a:spLocks noGrp="1"/>
          </p:cNvSpPr>
          <p:nvPr>
            <p:ph type="ftr" sz="quarter" idx="11"/>
          </p:nvPr>
        </p:nvSpPr>
        <p:spPr/>
        <p:txBody>
          <a:bodyPr/>
          <a:lstStyle/>
          <a:p>
            <a:endParaRPr lang="ar-IQ">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96841455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3" name="عنصر نائب للتذييل 2"/>
          <p:cNvSpPr>
            <a:spLocks noGrp="1"/>
          </p:cNvSpPr>
          <p:nvPr>
            <p:ph type="ftr" sz="quarter" idx="11"/>
          </p:nvPr>
        </p:nvSpPr>
        <p:spPr/>
        <p:txBody>
          <a:bodyPr/>
          <a:lstStyle/>
          <a:p>
            <a:endParaRPr lang="ar-IQ">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73856889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61429456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21564410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426393575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36692490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IQ"/>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07484488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00553196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230615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3" name="عنصر نائب للتذييل 2"/>
          <p:cNvSpPr>
            <a:spLocks noGrp="1"/>
          </p:cNvSpPr>
          <p:nvPr>
            <p:ph type="ftr" sz="quarter" idx="11"/>
          </p:nvPr>
        </p:nvSpPr>
        <p:spPr/>
        <p:txBody>
          <a:bodyPr/>
          <a:lstStyle/>
          <a:p>
            <a:endParaRPr lang="ar-IQ">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34452579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48741612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7" name="عنصر نائب للتاريخ 6"/>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8" name="عنصر نائب للتذييل 7"/>
          <p:cNvSpPr>
            <a:spLocks noGrp="1"/>
          </p:cNvSpPr>
          <p:nvPr>
            <p:ph type="ftr" sz="quarter" idx="11"/>
          </p:nvPr>
        </p:nvSpPr>
        <p:spPr/>
        <p:txBody>
          <a:bodyPr/>
          <a:lstStyle/>
          <a:p>
            <a:endParaRPr lang="ar-IQ">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82945920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تاريخ 2"/>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4" name="عنصر نائب للتذييل 3"/>
          <p:cNvSpPr>
            <a:spLocks noGrp="1"/>
          </p:cNvSpPr>
          <p:nvPr>
            <p:ph type="ftr" sz="quarter" idx="11"/>
          </p:nvPr>
        </p:nvSpPr>
        <p:spPr/>
        <p:txBody>
          <a:bodyPr/>
          <a:lstStyle/>
          <a:p>
            <a:endParaRPr lang="ar-IQ">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90588185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3" name="عنصر نائب للتذييل 2"/>
          <p:cNvSpPr>
            <a:spLocks noGrp="1"/>
          </p:cNvSpPr>
          <p:nvPr>
            <p:ph type="ftr" sz="quarter" idx="11"/>
          </p:nvPr>
        </p:nvSpPr>
        <p:spPr/>
        <p:txBody>
          <a:bodyPr/>
          <a:lstStyle/>
          <a:p>
            <a:endParaRPr lang="ar-IQ">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58019493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1961609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44227193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15692688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87073880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IQ"/>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95447371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348554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94996314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21255375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429154274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7" name="عنصر نائب للتاريخ 6"/>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8" name="عنصر نائب للتذييل 7"/>
          <p:cNvSpPr>
            <a:spLocks noGrp="1"/>
          </p:cNvSpPr>
          <p:nvPr>
            <p:ph type="ftr" sz="quarter" idx="11"/>
          </p:nvPr>
        </p:nvSpPr>
        <p:spPr/>
        <p:txBody>
          <a:bodyPr/>
          <a:lstStyle/>
          <a:p>
            <a:endParaRPr lang="ar-IQ">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98849231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تاريخ 2"/>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4" name="عنصر نائب للتذييل 3"/>
          <p:cNvSpPr>
            <a:spLocks noGrp="1"/>
          </p:cNvSpPr>
          <p:nvPr>
            <p:ph type="ftr" sz="quarter" idx="11"/>
          </p:nvPr>
        </p:nvSpPr>
        <p:spPr/>
        <p:txBody>
          <a:bodyPr/>
          <a:lstStyle/>
          <a:p>
            <a:endParaRPr lang="ar-IQ">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74810695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3" name="عنصر نائب للتذييل 2"/>
          <p:cNvSpPr>
            <a:spLocks noGrp="1"/>
          </p:cNvSpPr>
          <p:nvPr>
            <p:ph type="ftr" sz="quarter" idx="11"/>
          </p:nvPr>
        </p:nvSpPr>
        <p:spPr/>
        <p:txBody>
          <a:bodyPr/>
          <a:lstStyle/>
          <a:p>
            <a:endParaRPr lang="ar-IQ">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04778953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71628931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71286256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08056303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00690480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IQ"/>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5296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B49543F1-1205-4662-ADEE-D5E3F5EF5C11}" type="datetimeFigureOut">
              <a:rPr lang="ar-IQ" smtClean="0"/>
              <a:t>22/05/1441</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32A0FF63-1A35-498E-847D-06C44B0A6FDE}" type="slidenum">
              <a:rPr lang="ar-IQ" smtClean="0"/>
              <a:t>‹#›</a:t>
            </a:fld>
            <a:endParaRPr lang="ar-IQ"/>
          </a:p>
        </p:txBody>
      </p:sp>
    </p:spTree>
    <p:extLst>
      <p:ext uri="{BB962C8B-B14F-4D97-AF65-F5344CB8AC3E}">
        <p14:creationId xmlns:p14="http://schemas.microsoft.com/office/powerpoint/2010/main" val="34145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59393776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26401720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42099689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09376646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7" name="عنصر نائب للتاريخ 6"/>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8" name="عنصر نائب للتذييل 7"/>
          <p:cNvSpPr>
            <a:spLocks noGrp="1"/>
          </p:cNvSpPr>
          <p:nvPr>
            <p:ph type="ftr" sz="quarter" idx="11"/>
          </p:nvPr>
        </p:nvSpPr>
        <p:spPr/>
        <p:txBody>
          <a:bodyPr/>
          <a:lstStyle/>
          <a:p>
            <a:endParaRPr lang="ar-IQ">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98986908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تاريخ 2"/>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4" name="عنصر نائب للتذييل 3"/>
          <p:cNvSpPr>
            <a:spLocks noGrp="1"/>
          </p:cNvSpPr>
          <p:nvPr>
            <p:ph type="ftr" sz="quarter" idx="11"/>
          </p:nvPr>
        </p:nvSpPr>
        <p:spPr/>
        <p:txBody>
          <a:bodyPr/>
          <a:lstStyle/>
          <a:p>
            <a:endParaRPr lang="ar-IQ">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34111280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3" name="عنصر نائب للتذييل 2"/>
          <p:cNvSpPr>
            <a:spLocks noGrp="1"/>
          </p:cNvSpPr>
          <p:nvPr>
            <p:ph type="ftr" sz="quarter" idx="11"/>
          </p:nvPr>
        </p:nvSpPr>
        <p:spPr/>
        <p:txBody>
          <a:bodyPr/>
          <a:lstStyle/>
          <a:p>
            <a:endParaRPr lang="ar-IQ">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420105247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58486966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83558806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24542913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7590520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0938483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IQ"/>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59261995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63934443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60409146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405493667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7" name="عنصر نائب للتاريخ 6"/>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8" name="عنصر نائب للتذييل 7"/>
          <p:cNvSpPr>
            <a:spLocks noGrp="1"/>
          </p:cNvSpPr>
          <p:nvPr>
            <p:ph type="ftr" sz="quarter" idx="11"/>
          </p:nvPr>
        </p:nvSpPr>
        <p:spPr/>
        <p:txBody>
          <a:bodyPr/>
          <a:lstStyle/>
          <a:p>
            <a:endParaRPr lang="ar-IQ">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0696364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تاريخ 2"/>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4" name="عنصر نائب للتذييل 3"/>
          <p:cNvSpPr>
            <a:spLocks noGrp="1"/>
          </p:cNvSpPr>
          <p:nvPr>
            <p:ph type="ftr" sz="quarter" idx="11"/>
          </p:nvPr>
        </p:nvSpPr>
        <p:spPr/>
        <p:txBody>
          <a:bodyPr/>
          <a:lstStyle/>
          <a:p>
            <a:endParaRPr lang="ar-IQ">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87579777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3" name="عنصر نائب للتذييل 2"/>
          <p:cNvSpPr>
            <a:spLocks noGrp="1"/>
          </p:cNvSpPr>
          <p:nvPr>
            <p:ph type="ftr" sz="quarter" idx="11"/>
          </p:nvPr>
        </p:nvSpPr>
        <p:spPr/>
        <p:txBody>
          <a:bodyPr/>
          <a:lstStyle/>
          <a:p>
            <a:endParaRPr lang="ar-IQ">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2362526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407003687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44698235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5594165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95457553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65299899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IQ"/>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25661347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9245701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64374265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62114091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7" name="عنصر نائب للتاريخ 6"/>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8" name="عنصر نائب للتذييل 7"/>
          <p:cNvSpPr>
            <a:spLocks noGrp="1"/>
          </p:cNvSpPr>
          <p:nvPr>
            <p:ph type="ftr" sz="quarter" idx="11"/>
          </p:nvPr>
        </p:nvSpPr>
        <p:spPr/>
        <p:txBody>
          <a:bodyPr/>
          <a:lstStyle/>
          <a:p>
            <a:endParaRPr lang="ar-IQ">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428288462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تاريخ 2"/>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4" name="عنصر نائب للتذييل 3"/>
          <p:cNvSpPr>
            <a:spLocks noGrp="1"/>
          </p:cNvSpPr>
          <p:nvPr>
            <p:ph type="ftr" sz="quarter" idx="11"/>
          </p:nvPr>
        </p:nvSpPr>
        <p:spPr/>
        <p:txBody>
          <a:bodyPr/>
          <a:lstStyle/>
          <a:p>
            <a:endParaRPr lang="ar-IQ">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50778795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3" name="عنصر نائب للتذييل 2"/>
          <p:cNvSpPr>
            <a:spLocks noGrp="1"/>
          </p:cNvSpPr>
          <p:nvPr>
            <p:ph type="ftr" sz="quarter" idx="11"/>
          </p:nvPr>
        </p:nvSpPr>
        <p:spPr/>
        <p:txBody>
          <a:bodyPr/>
          <a:lstStyle/>
          <a:p>
            <a:endParaRPr lang="ar-IQ">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20620822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343679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7223711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IQ"/>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7537122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52598435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53583683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IQ"/>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14082357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91325341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422129732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63677987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7" name="عنصر نائب للتاريخ 6"/>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8" name="عنصر نائب للتذييل 7"/>
          <p:cNvSpPr>
            <a:spLocks noGrp="1"/>
          </p:cNvSpPr>
          <p:nvPr>
            <p:ph type="ftr" sz="quarter" idx="11"/>
          </p:nvPr>
        </p:nvSpPr>
        <p:spPr/>
        <p:txBody>
          <a:bodyPr/>
          <a:lstStyle/>
          <a:p>
            <a:endParaRPr lang="ar-IQ">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52845121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تاريخ 2"/>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4" name="عنصر نائب للتذييل 3"/>
          <p:cNvSpPr>
            <a:spLocks noGrp="1"/>
          </p:cNvSpPr>
          <p:nvPr>
            <p:ph type="ftr" sz="quarter" idx="11"/>
          </p:nvPr>
        </p:nvSpPr>
        <p:spPr/>
        <p:txBody>
          <a:bodyPr/>
          <a:lstStyle/>
          <a:p>
            <a:endParaRPr lang="ar-IQ">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99965294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3" name="عنصر نائب للتذييل 2"/>
          <p:cNvSpPr>
            <a:spLocks noGrp="1"/>
          </p:cNvSpPr>
          <p:nvPr>
            <p:ph type="ftr" sz="quarter" idx="11"/>
          </p:nvPr>
        </p:nvSpPr>
        <p:spPr/>
        <p:txBody>
          <a:bodyPr/>
          <a:lstStyle/>
          <a:p>
            <a:endParaRPr lang="ar-IQ">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14814176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930844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61625332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05878257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65930456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38207785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IQ"/>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51350300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03000701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425133385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20699036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7" name="عنصر نائب للتاريخ 6"/>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8" name="عنصر نائب للتذييل 7"/>
          <p:cNvSpPr>
            <a:spLocks noGrp="1"/>
          </p:cNvSpPr>
          <p:nvPr>
            <p:ph type="ftr" sz="quarter" idx="11"/>
          </p:nvPr>
        </p:nvSpPr>
        <p:spPr/>
        <p:txBody>
          <a:bodyPr/>
          <a:lstStyle/>
          <a:p>
            <a:endParaRPr lang="ar-IQ">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06154685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تاريخ 2"/>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4" name="عنصر نائب للتذييل 3"/>
          <p:cNvSpPr>
            <a:spLocks noGrp="1"/>
          </p:cNvSpPr>
          <p:nvPr>
            <p:ph type="ftr" sz="quarter" idx="11"/>
          </p:nvPr>
        </p:nvSpPr>
        <p:spPr/>
        <p:txBody>
          <a:bodyPr/>
          <a:lstStyle/>
          <a:p>
            <a:endParaRPr lang="ar-IQ">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03214683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3" name="عنصر نائب للتذييل 2"/>
          <p:cNvSpPr>
            <a:spLocks noGrp="1"/>
          </p:cNvSpPr>
          <p:nvPr>
            <p:ph type="ftr" sz="quarter" idx="11"/>
          </p:nvPr>
        </p:nvSpPr>
        <p:spPr/>
        <p:txBody>
          <a:bodyPr/>
          <a:lstStyle/>
          <a:p>
            <a:endParaRPr lang="ar-IQ">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4347776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95013122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67132501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414634243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52900741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45724647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IQ"/>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43728895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83949336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2812812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11177565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7" name="عنصر نائب للتاريخ 6"/>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8" name="عنصر نائب للتذييل 7"/>
          <p:cNvSpPr>
            <a:spLocks noGrp="1"/>
          </p:cNvSpPr>
          <p:nvPr>
            <p:ph type="ftr" sz="quarter" idx="11"/>
          </p:nvPr>
        </p:nvSpPr>
        <p:spPr/>
        <p:txBody>
          <a:bodyPr/>
          <a:lstStyle/>
          <a:p>
            <a:endParaRPr lang="ar-IQ">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41206615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تاريخ 2"/>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4" name="عنصر نائب للتذييل 3"/>
          <p:cNvSpPr>
            <a:spLocks noGrp="1"/>
          </p:cNvSpPr>
          <p:nvPr>
            <p:ph type="ftr" sz="quarter" idx="11"/>
          </p:nvPr>
        </p:nvSpPr>
        <p:spPr/>
        <p:txBody>
          <a:bodyPr/>
          <a:lstStyle/>
          <a:p>
            <a:endParaRPr lang="ar-IQ">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6354542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39017099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3" name="عنصر نائب للتذييل 2"/>
          <p:cNvSpPr>
            <a:spLocks noGrp="1"/>
          </p:cNvSpPr>
          <p:nvPr>
            <p:ph type="ftr" sz="quarter" idx="11"/>
          </p:nvPr>
        </p:nvSpPr>
        <p:spPr/>
        <p:txBody>
          <a:bodyPr/>
          <a:lstStyle/>
          <a:p>
            <a:endParaRPr lang="ar-IQ">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84949159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7824471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417860621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409515942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92256388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IQ"/>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80818470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01946436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82894225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68232574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7" name="عنصر نائب للتاريخ 6"/>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8" name="عنصر نائب للتذييل 7"/>
          <p:cNvSpPr>
            <a:spLocks noGrp="1"/>
          </p:cNvSpPr>
          <p:nvPr>
            <p:ph type="ftr" sz="quarter" idx="11"/>
          </p:nvPr>
        </p:nvSpPr>
        <p:spPr/>
        <p:txBody>
          <a:bodyPr/>
          <a:lstStyle/>
          <a:p>
            <a:endParaRPr lang="ar-IQ">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1632477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7" name="عنصر نائب للتاريخ 6"/>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8" name="عنصر نائب للتذييل 7"/>
          <p:cNvSpPr>
            <a:spLocks noGrp="1"/>
          </p:cNvSpPr>
          <p:nvPr>
            <p:ph type="ftr" sz="quarter" idx="11"/>
          </p:nvPr>
        </p:nvSpPr>
        <p:spPr/>
        <p:txBody>
          <a:bodyPr/>
          <a:lstStyle/>
          <a:p>
            <a:endParaRPr lang="ar-IQ">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61266185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تاريخ 2"/>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4" name="عنصر نائب للتذييل 3"/>
          <p:cNvSpPr>
            <a:spLocks noGrp="1"/>
          </p:cNvSpPr>
          <p:nvPr>
            <p:ph type="ftr" sz="quarter" idx="11"/>
          </p:nvPr>
        </p:nvSpPr>
        <p:spPr/>
        <p:txBody>
          <a:bodyPr/>
          <a:lstStyle/>
          <a:p>
            <a:endParaRPr lang="ar-IQ">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00013074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3" name="عنصر نائب للتذييل 2"/>
          <p:cNvSpPr>
            <a:spLocks noGrp="1"/>
          </p:cNvSpPr>
          <p:nvPr>
            <p:ph type="ftr" sz="quarter" idx="11"/>
          </p:nvPr>
        </p:nvSpPr>
        <p:spPr/>
        <p:txBody>
          <a:bodyPr/>
          <a:lstStyle/>
          <a:p>
            <a:endParaRPr lang="ar-IQ">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10825954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73207807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38738262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49336538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92200672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IQ"/>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63115605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95676259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71207956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3277917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تاريخ 2"/>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4" name="عنصر نائب للتذييل 3"/>
          <p:cNvSpPr>
            <a:spLocks noGrp="1"/>
          </p:cNvSpPr>
          <p:nvPr>
            <p:ph type="ftr" sz="quarter" idx="11"/>
          </p:nvPr>
        </p:nvSpPr>
        <p:spPr/>
        <p:txBody>
          <a:bodyPr/>
          <a:lstStyle/>
          <a:p>
            <a:endParaRPr lang="ar-IQ">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08755833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7" name="عنصر نائب للتاريخ 6"/>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8" name="عنصر نائب للتذييل 7"/>
          <p:cNvSpPr>
            <a:spLocks noGrp="1"/>
          </p:cNvSpPr>
          <p:nvPr>
            <p:ph type="ftr" sz="quarter" idx="11"/>
          </p:nvPr>
        </p:nvSpPr>
        <p:spPr/>
        <p:txBody>
          <a:bodyPr/>
          <a:lstStyle/>
          <a:p>
            <a:endParaRPr lang="ar-IQ">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156107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تاريخ 2"/>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4" name="عنصر نائب للتذييل 3"/>
          <p:cNvSpPr>
            <a:spLocks noGrp="1"/>
          </p:cNvSpPr>
          <p:nvPr>
            <p:ph type="ftr" sz="quarter" idx="11"/>
          </p:nvPr>
        </p:nvSpPr>
        <p:spPr/>
        <p:txBody>
          <a:bodyPr/>
          <a:lstStyle/>
          <a:p>
            <a:endParaRPr lang="ar-IQ">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24916020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3" name="عنصر نائب للتذييل 2"/>
          <p:cNvSpPr>
            <a:spLocks noGrp="1"/>
          </p:cNvSpPr>
          <p:nvPr>
            <p:ph type="ftr" sz="quarter" idx="11"/>
          </p:nvPr>
        </p:nvSpPr>
        <p:spPr/>
        <p:txBody>
          <a:bodyPr/>
          <a:lstStyle/>
          <a:p>
            <a:endParaRPr lang="ar-IQ">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98895499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31073363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17894785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23698867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49528191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IQ"/>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6712603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56123934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7706115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3" name="عنصر نائب للتذييل 2"/>
          <p:cNvSpPr>
            <a:spLocks noGrp="1"/>
          </p:cNvSpPr>
          <p:nvPr>
            <p:ph type="ftr" sz="quarter" idx="11"/>
          </p:nvPr>
        </p:nvSpPr>
        <p:spPr/>
        <p:txBody>
          <a:bodyPr/>
          <a:lstStyle/>
          <a:p>
            <a:endParaRPr lang="ar-IQ">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74711805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52616106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7" name="عنصر نائب للتاريخ 6"/>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8" name="عنصر نائب للتذييل 7"/>
          <p:cNvSpPr>
            <a:spLocks noGrp="1"/>
          </p:cNvSpPr>
          <p:nvPr>
            <p:ph type="ftr" sz="quarter" idx="11"/>
          </p:nvPr>
        </p:nvSpPr>
        <p:spPr/>
        <p:txBody>
          <a:bodyPr/>
          <a:lstStyle/>
          <a:p>
            <a:endParaRPr lang="ar-IQ">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70040974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تاريخ 2"/>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4" name="عنصر نائب للتذييل 3"/>
          <p:cNvSpPr>
            <a:spLocks noGrp="1"/>
          </p:cNvSpPr>
          <p:nvPr>
            <p:ph type="ftr" sz="quarter" idx="11"/>
          </p:nvPr>
        </p:nvSpPr>
        <p:spPr/>
        <p:txBody>
          <a:bodyPr/>
          <a:lstStyle/>
          <a:p>
            <a:endParaRPr lang="ar-IQ">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48515090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3" name="عنصر نائب للتذييل 2"/>
          <p:cNvSpPr>
            <a:spLocks noGrp="1"/>
          </p:cNvSpPr>
          <p:nvPr>
            <p:ph type="ftr" sz="quarter" idx="11"/>
          </p:nvPr>
        </p:nvSpPr>
        <p:spPr/>
        <p:txBody>
          <a:bodyPr/>
          <a:lstStyle/>
          <a:p>
            <a:endParaRPr lang="ar-IQ">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72405736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85407706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86742568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66352458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57493720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IQ"/>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83464170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03579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B49543F1-1205-4662-ADEE-D5E3F5EF5C11}" type="datetimeFigureOut">
              <a:rPr lang="ar-IQ" smtClean="0"/>
              <a:t>22/05/1441</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32A0FF63-1A35-498E-847D-06C44B0A6FDE}" type="slidenum">
              <a:rPr lang="ar-IQ" smtClean="0"/>
              <a:t>‹#›</a:t>
            </a:fld>
            <a:endParaRPr lang="ar-IQ"/>
          </a:p>
        </p:txBody>
      </p:sp>
    </p:spTree>
    <p:extLst>
      <p:ext uri="{BB962C8B-B14F-4D97-AF65-F5344CB8AC3E}">
        <p14:creationId xmlns:p14="http://schemas.microsoft.com/office/powerpoint/2010/main" val="20131189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96834617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65757718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56665654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7" name="عنصر نائب للتاريخ 6"/>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8" name="عنصر نائب للتذييل 7"/>
          <p:cNvSpPr>
            <a:spLocks noGrp="1"/>
          </p:cNvSpPr>
          <p:nvPr>
            <p:ph type="ftr" sz="quarter" idx="11"/>
          </p:nvPr>
        </p:nvSpPr>
        <p:spPr/>
        <p:txBody>
          <a:bodyPr/>
          <a:lstStyle/>
          <a:p>
            <a:endParaRPr lang="ar-IQ">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13954229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تاريخ 2"/>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4" name="عنصر نائب للتذييل 3"/>
          <p:cNvSpPr>
            <a:spLocks noGrp="1"/>
          </p:cNvSpPr>
          <p:nvPr>
            <p:ph type="ftr" sz="quarter" idx="11"/>
          </p:nvPr>
        </p:nvSpPr>
        <p:spPr/>
        <p:txBody>
          <a:bodyPr/>
          <a:lstStyle/>
          <a:p>
            <a:endParaRPr lang="ar-IQ">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08518459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3" name="عنصر نائب للتذييل 2"/>
          <p:cNvSpPr>
            <a:spLocks noGrp="1"/>
          </p:cNvSpPr>
          <p:nvPr>
            <p:ph type="ftr" sz="quarter" idx="11"/>
          </p:nvPr>
        </p:nvSpPr>
        <p:spPr/>
        <p:txBody>
          <a:bodyPr/>
          <a:lstStyle/>
          <a:p>
            <a:endParaRPr lang="ar-IQ">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51520677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420175389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8711897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77214157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32505173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IQ"/>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7577239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52461786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84131899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34855088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37978694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7" name="عنصر نائب للتاريخ 6"/>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8" name="عنصر نائب للتذييل 7"/>
          <p:cNvSpPr>
            <a:spLocks noGrp="1"/>
          </p:cNvSpPr>
          <p:nvPr>
            <p:ph type="ftr" sz="quarter" idx="11"/>
          </p:nvPr>
        </p:nvSpPr>
        <p:spPr/>
        <p:txBody>
          <a:bodyPr/>
          <a:lstStyle/>
          <a:p>
            <a:endParaRPr lang="ar-IQ">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8921390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تاريخ 2"/>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4" name="عنصر نائب للتذييل 3"/>
          <p:cNvSpPr>
            <a:spLocks noGrp="1"/>
          </p:cNvSpPr>
          <p:nvPr>
            <p:ph type="ftr" sz="quarter" idx="11"/>
          </p:nvPr>
        </p:nvSpPr>
        <p:spPr/>
        <p:txBody>
          <a:bodyPr/>
          <a:lstStyle/>
          <a:p>
            <a:endParaRPr lang="ar-IQ">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426460677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3" name="عنصر نائب للتذييل 2"/>
          <p:cNvSpPr>
            <a:spLocks noGrp="1"/>
          </p:cNvSpPr>
          <p:nvPr>
            <p:ph type="ftr" sz="quarter" idx="11"/>
          </p:nvPr>
        </p:nvSpPr>
        <p:spPr/>
        <p:txBody>
          <a:bodyPr/>
          <a:lstStyle/>
          <a:p>
            <a:endParaRPr lang="ar-IQ">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37053275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48100675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5537199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71136270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9621547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57224364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IQ"/>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48690755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7741397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91222531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3695278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7" name="عنصر نائب للتاريخ 6"/>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8" name="عنصر نائب للتذييل 7"/>
          <p:cNvSpPr>
            <a:spLocks noGrp="1"/>
          </p:cNvSpPr>
          <p:nvPr>
            <p:ph type="ftr" sz="quarter" idx="11"/>
          </p:nvPr>
        </p:nvSpPr>
        <p:spPr/>
        <p:txBody>
          <a:bodyPr/>
          <a:lstStyle/>
          <a:p>
            <a:endParaRPr lang="ar-IQ">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6018255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تاريخ 2"/>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4" name="عنصر نائب للتذييل 3"/>
          <p:cNvSpPr>
            <a:spLocks noGrp="1"/>
          </p:cNvSpPr>
          <p:nvPr>
            <p:ph type="ftr" sz="quarter" idx="11"/>
          </p:nvPr>
        </p:nvSpPr>
        <p:spPr/>
        <p:txBody>
          <a:bodyPr/>
          <a:lstStyle/>
          <a:p>
            <a:endParaRPr lang="ar-IQ">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95738585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3" name="عنصر نائب للتذييل 2"/>
          <p:cNvSpPr>
            <a:spLocks noGrp="1"/>
          </p:cNvSpPr>
          <p:nvPr>
            <p:ph type="ftr" sz="quarter" idx="11"/>
          </p:nvPr>
        </p:nvSpPr>
        <p:spPr/>
        <p:txBody>
          <a:bodyPr/>
          <a:lstStyle/>
          <a:p>
            <a:endParaRPr lang="ar-IQ">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70375007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4336398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31559468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3709732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36726360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79279258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IQ"/>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428531030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423722724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13478600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43390682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7" name="عنصر نائب للتاريخ 6"/>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8" name="عنصر نائب للتذييل 7"/>
          <p:cNvSpPr>
            <a:spLocks noGrp="1"/>
          </p:cNvSpPr>
          <p:nvPr>
            <p:ph type="ftr" sz="quarter" idx="11"/>
          </p:nvPr>
        </p:nvSpPr>
        <p:spPr/>
        <p:txBody>
          <a:bodyPr/>
          <a:lstStyle/>
          <a:p>
            <a:endParaRPr lang="ar-IQ">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22534075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تاريخ 2"/>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4" name="عنصر نائب للتذييل 3"/>
          <p:cNvSpPr>
            <a:spLocks noGrp="1"/>
          </p:cNvSpPr>
          <p:nvPr>
            <p:ph type="ftr" sz="quarter" idx="11"/>
          </p:nvPr>
        </p:nvSpPr>
        <p:spPr/>
        <p:txBody>
          <a:bodyPr/>
          <a:lstStyle/>
          <a:p>
            <a:endParaRPr lang="ar-IQ">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70702802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3" name="عنصر نائب للتذييل 2"/>
          <p:cNvSpPr>
            <a:spLocks noGrp="1"/>
          </p:cNvSpPr>
          <p:nvPr>
            <p:ph type="ftr" sz="quarter" idx="11"/>
          </p:nvPr>
        </p:nvSpPr>
        <p:spPr/>
        <p:txBody>
          <a:bodyPr/>
          <a:lstStyle/>
          <a:p>
            <a:endParaRPr lang="ar-IQ">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87642260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99511126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40981238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IQ"/>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9471856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21316839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415044768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IQ"/>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39902920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68309723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54905091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5086797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7" name="عنصر نائب للتاريخ 6"/>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8" name="عنصر نائب للتذييل 7"/>
          <p:cNvSpPr>
            <a:spLocks noGrp="1"/>
          </p:cNvSpPr>
          <p:nvPr>
            <p:ph type="ftr" sz="quarter" idx="11"/>
          </p:nvPr>
        </p:nvSpPr>
        <p:spPr/>
        <p:txBody>
          <a:bodyPr/>
          <a:lstStyle/>
          <a:p>
            <a:endParaRPr lang="ar-IQ">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74983614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تاريخ 2"/>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4" name="عنصر نائب للتذييل 3"/>
          <p:cNvSpPr>
            <a:spLocks noGrp="1"/>
          </p:cNvSpPr>
          <p:nvPr>
            <p:ph type="ftr" sz="quarter" idx="11"/>
          </p:nvPr>
        </p:nvSpPr>
        <p:spPr/>
        <p:txBody>
          <a:bodyPr/>
          <a:lstStyle/>
          <a:p>
            <a:endParaRPr lang="ar-IQ">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97288462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3" name="عنصر نائب للتذييل 2"/>
          <p:cNvSpPr>
            <a:spLocks noGrp="1"/>
          </p:cNvSpPr>
          <p:nvPr>
            <p:ph type="ftr" sz="quarter" idx="11"/>
          </p:nvPr>
        </p:nvSpPr>
        <p:spPr/>
        <p:txBody>
          <a:bodyPr/>
          <a:lstStyle/>
          <a:p>
            <a:endParaRPr lang="ar-IQ">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40355825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0734966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418922287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41302164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78596527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5188281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8421671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9700076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7" name="عنصر نائب للتاريخ 6"/>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8" name="عنصر نائب للتذييل 7"/>
          <p:cNvSpPr>
            <a:spLocks noGrp="1"/>
          </p:cNvSpPr>
          <p:nvPr>
            <p:ph type="ftr" sz="quarter" idx="11"/>
          </p:nvPr>
        </p:nvSpPr>
        <p:spPr/>
        <p:txBody>
          <a:bodyPr/>
          <a:lstStyle/>
          <a:p>
            <a:endParaRPr lang="ar-IQ">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1623576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تاريخ 2"/>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4" name="عنصر نائب للتذييل 3"/>
          <p:cNvSpPr>
            <a:spLocks noGrp="1"/>
          </p:cNvSpPr>
          <p:nvPr>
            <p:ph type="ftr" sz="quarter" idx="11"/>
          </p:nvPr>
        </p:nvSpPr>
        <p:spPr/>
        <p:txBody>
          <a:bodyPr/>
          <a:lstStyle/>
          <a:p>
            <a:endParaRPr lang="ar-IQ">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455230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تاريخ 4"/>
          <p:cNvSpPr>
            <a:spLocks noGrp="1"/>
          </p:cNvSpPr>
          <p:nvPr>
            <p:ph type="dt" sz="half" idx="10"/>
          </p:nvPr>
        </p:nvSpPr>
        <p:spPr/>
        <p:txBody>
          <a:bodyPr/>
          <a:lstStyle/>
          <a:p>
            <a:fld id="{B49543F1-1205-4662-ADEE-D5E3F5EF5C11}" type="datetimeFigureOut">
              <a:rPr lang="ar-IQ" smtClean="0"/>
              <a:t>22/05/1441</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32A0FF63-1A35-498E-847D-06C44B0A6FDE}" type="slidenum">
              <a:rPr lang="ar-IQ" smtClean="0"/>
              <a:t>‹#›</a:t>
            </a:fld>
            <a:endParaRPr lang="ar-IQ"/>
          </a:p>
        </p:txBody>
      </p:sp>
    </p:spTree>
    <p:extLst>
      <p:ext uri="{BB962C8B-B14F-4D97-AF65-F5344CB8AC3E}">
        <p14:creationId xmlns:p14="http://schemas.microsoft.com/office/powerpoint/2010/main" val="19480901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3" name="عنصر نائب للتذييل 2"/>
          <p:cNvSpPr>
            <a:spLocks noGrp="1"/>
          </p:cNvSpPr>
          <p:nvPr>
            <p:ph type="ftr" sz="quarter" idx="11"/>
          </p:nvPr>
        </p:nvSpPr>
        <p:spPr/>
        <p:txBody>
          <a:bodyPr/>
          <a:lstStyle/>
          <a:p>
            <a:endParaRPr lang="ar-IQ">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0276065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0441176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3338380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6480361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7596568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IQ"/>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9368903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5376525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6130857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0221077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7" name="عنصر نائب للتاريخ 6"/>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8" name="عنصر نائب للتذييل 7"/>
          <p:cNvSpPr>
            <a:spLocks noGrp="1"/>
          </p:cNvSpPr>
          <p:nvPr>
            <p:ph type="ftr" sz="quarter" idx="11"/>
          </p:nvPr>
        </p:nvSpPr>
        <p:spPr/>
        <p:txBody>
          <a:bodyPr/>
          <a:lstStyle/>
          <a:p>
            <a:endParaRPr lang="ar-IQ">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268059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7" name="عنصر نائب للتاريخ 6"/>
          <p:cNvSpPr>
            <a:spLocks noGrp="1"/>
          </p:cNvSpPr>
          <p:nvPr>
            <p:ph type="dt" sz="half" idx="10"/>
          </p:nvPr>
        </p:nvSpPr>
        <p:spPr/>
        <p:txBody>
          <a:bodyPr/>
          <a:lstStyle/>
          <a:p>
            <a:fld id="{B49543F1-1205-4662-ADEE-D5E3F5EF5C11}" type="datetimeFigureOut">
              <a:rPr lang="ar-IQ" smtClean="0"/>
              <a:t>22/05/1441</a:t>
            </a:fld>
            <a:endParaRPr lang="ar-IQ"/>
          </a:p>
        </p:txBody>
      </p:sp>
      <p:sp>
        <p:nvSpPr>
          <p:cNvPr id="8" name="عنصر نائب للتذييل 7"/>
          <p:cNvSpPr>
            <a:spLocks noGrp="1"/>
          </p:cNvSpPr>
          <p:nvPr>
            <p:ph type="ftr" sz="quarter" idx="11"/>
          </p:nvPr>
        </p:nvSpPr>
        <p:spPr/>
        <p:txBody>
          <a:bodyPr/>
          <a:lstStyle/>
          <a:p>
            <a:endParaRPr lang="ar-IQ"/>
          </a:p>
        </p:txBody>
      </p:sp>
      <p:sp>
        <p:nvSpPr>
          <p:cNvPr id="9" name="عنصر نائب لرقم الشريحة 8"/>
          <p:cNvSpPr>
            <a:spLocks noGrp="1"/>
          </p:cNvSpPr>
          <p:nvPr>
            <p:ph type="sldNum" sz="quarter" idx="12"/>
          </p:nvPr>
        </p:nvSpPr>
        <p:spPr/>
        <p:txBody>
          <a:bodyPr/>
          <a:lstStyle/>
          <a:p>
            <a:fld id="{32A0FF63-1A35-498E-847D-06C44B0A6FDE}" type="slidenum">
              <a:rPr lang="ar-IQ" smtClean="0"/>
              <a:t>‹#›</a:t>
            </a:fld>
            <a:endParaRPr lang="ar-IQ"/>
          </a:p>
        </p:txBody>
      </p:sp>
    </p:spTree>
    <p:extLst>
      <p:ext uri="{BB962C8B-B14F-4D97-AF65-F5344CB8AC3E}">
        <p14:creationId xmlns:p14="http://schemas.microsoft.com/office/powerpoint/2010/main" val="28535214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تاريخ 2"/>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4" name="عنصر نائب للتذييل 3"/>
          <p:cNvSpPr>
            <a:spLocks noGrp="1"/>
          </p:cNvSpPr>
          <p:nvPr>
            <p:ph type="ftr" sz="quarter" idx="11"/>
          </p:nvPr>
        </p:nvSpPr>
        <p:spPr/>
        <p:txBody>
          <a:bodyPr/>
          <a:lstStyle/>
          <a:p>
            <a:endParaRPr lang="ar-IQ">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9131635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3" name="عنصر نائب للتذييل 2"/>
          <p:cNvSpPr>
            <a:spLocks noGrp="1"/>
          </p:cNvSpPr>
          <p:nvPr>
            <p:ph type="ftr" sz="quarter" idx="11"/>
          </p:nvPr>
        </p:nvSpPr>
        <p:spPr/>
        <p:txBody>
          <a:bodyPr/>
          <a:lstStyle/>
          <a:p>
            <a:endParaRPr lang="ar-IQ">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8414389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6009301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6395709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9958634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121346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IQ"/>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5079542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5370674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4698885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165297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تاريخ 2"/>
          <p:cNvSpPr>
            <a:spLocks noGrp="1"/>
          </p:cNvSpPr>
          <p:nvPr>
            <p:ph type="dt" sz="half" idx="10"/>
          </p:nvPr>
        </p:nvSpPr>
        <p:spPr/>
        <p:txBody>
          <a:bodyPr/>
          <a:lstStyle/>
          <a:p>
            <a:fld id="{B49543F1-1205-4662-ADEE-D5E3F5EF5C11}" type="datetimeFigureOut">
              <a:rPr lang="ar-IQ" smtClean="0"/>
              <a:t>22/05/1441</a:t>
            </a:fld>
            <a:endParaRPr lang="ar-IQ"/>
          </a:p>
        </p:txBody>
      </p:sp>
      <p:sp>
        <p:nvSpPr>
          <p:cNvPr id="4" name="عنصر نائب للتذييل 3"/>
          <p:cNvSpPr>
            <a:spLocks noGrp="1"/>
          </p:cNvSpPr>
          <p:nvPr>
            <p:ph type="ftr" sz="quarter" idx="11"/>
          </p:nvPr>
        </p:nvSpPr>
        <p:spPr/>
        <p:txBody>
          <a:bodyPr/>
          <a:lstStyle/>
          <a:p>
            <a:endParaRPr lang="ar-IQ"/>
          </a:p>
        </p:txBody>
      </p:sp>
      <p:sp>
        <p:nvSpPr>
          <p:cNvPr id="5" name="عنصر نائب لرقم الشريحة 4"/>
          <p:cNvSpPr>
            <a:spLocks noGrp="1"/>
          </p:cNvSpPr>
          <p:nvPr>
            <p:ph type="sldNum" sz="quarter" idx="12"/>
          </p:nvPr>
        </p:nvSpPr>
        <p:spPr/>
        <p:txBody>
          <a:bodyPr/>
          <a:lstStyle/>
          <a:p>
            <a:fld id="{32A0FF63-1A35-498E-847D-06C44B0A6FDE}" type="slidenum">
              <a:rPr lang="ar-IQ" smtClean="0"/>
              <a:t>‹#›</a:t>
            </a:fld>
            <a:endParaRPr lang="ar-IQ"/>
          </a:p>
        </p:txBody>
      </p:sp>
    </p:spTree>
    <p:extLst>
      <p:ext uri="{BB962C8B-B14F-4D97-AF65-F5344CB8AC3E}">
        <p14:creationId xmlns:p14="http://schemas.microsoft.com/office/powerpoint/2010/main" val="2662377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7" name="عنصر نائب للتاريخ 6"/>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8" name="عنصر نائب للتذييل 7"/>
          <p:cNvSpPr>
            <a:spLocks noGrp="1"/>
          </p:cNvSpPr>
          <p:nvPr>
            <p:ph type="ftr" sz="quarter" idx="11"/>
          </p:nvPr>
        </p:nvSpPr>
        <p:spPr/>
        <p:txBody>
          <a:bodyPr/>
          <a:lstStyle/>
          <a:p>
            <a:endParaRPr lang="ar-IQ">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2585312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تاريخ 2"/>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4" name="عنصر نائب للتذييل 3"/>
          <p:cNvSpPr>
            <a:spLocks noGrp="1"/>
          </p:cNvSpPr>
          <p:nvPr>
            <p:ph type="ftr" sz="quarter" idx="11"/>
          </p:nvPr>
        </p:nvSpPr>
        <p:spPr/>
        <p:txBody>
          <a:bodyPr/>
          <a:lstStyle/>
          <a:p>
            <a:endParaRPr lang="ar-IQ">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0853591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3" name="عنصر نائب للتذييل 2"/>
          <p:cNvSpPr>
            <a:spLocks noGrp="1"/>
          </p:cNvSpPr>
          <p:nvPr>
            <p:ph type="ftr" sz="quarter" idx="11"/>
          </p:nvPr>
        </p:nvSpPr>
        <p:spPr/>
        <p:txBody>
          <a:bodyPr/>
          <a:lstStyle/>
          <a:p>
            <a:endParaRPr lang="ar-IQ">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2843172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392081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8627855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8754778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9155466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IQ"/>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7308455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357949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834522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B49543F1-1205-4662-ADEE-D5E3F5EF5C11}" type="datetimeFigureOut">
              <a:rPr lang="ar-IQ" smtClean="0"/>
              <a:t>22/05/1441</a:t>
            </a:fld>
            <a:endParaRPr lang="ar-IQ"/>
          </a:p>
        </p:txBody>
      </p:sp>
      <p:sp>
        <p:nvSpPr>
          <p:cNvPr id="3" name="عنصر نائب للتذييل 2"/>
          <p:cNvSpPr>
            <a:spLocks noGrp="1"/>
          </p:cNvSpPr>
          <p:nvPr>
            <p:ph type="ftr" sz="quarter" idx="11"/>
          </p:nvPr>
        </p:nvSpPr>
        <p:spPr/>
        <p:txBody>
          <a:bodyPr/>
          <a:lstStyle/>
          <a:p>
            <a:endParaRPr lang="ar-IQ"/>
          </a:p>
        </p:txBody>
      </p:sp>
      <p:sp>
        <p:nvSpPr>
          <p:cNvPr id="4" name="عنصر نائب لرقم الشريحة 3"/>
          <p:cNvSpPr>
            <a:spLocks noGrp="1"/>
          </p:cNvSpPr>
          <p:nvPr>
            <p:ph type="sldNum" sz="quarter" idx="12"/>
          </p:nvPr>
        </p:nvSpPr>
        <p:spPr/>
        <p:txBody>
          <a:bodyPr/>
          <a:lstStyle/>
          <a:p>
            <a:fld id="{32A0FF63-1A35-498E-847D-06C44B0A6FDE}" type="slidenum">
              <a:rPr lang="ar-IQ" smtClean="0"/>
              <a:t>‹#›</a:t>
            </a:fld>
            <a:endParaRPr lang="ar-IQ"/>
          </a:p>
        </p:txBody>
      </p:sp>
    </p:spTree>
    <p:extLst>
      <p:ext uri="{BB962C8B-B14F-4D97-AF65-F5344CB8AC3E}">
        <p14:creationId xmlns:p14="http://schemas.microsoft.com/office/powerpoint/2010/main" val="7671650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6984082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7" name="عنصر نائب للتاريخ 6"/>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8" name="عنصر نائب للتذييل 7"/>
          <p:cNvSpPr>
            <a:spLocks noGrp="1"/>
          </p:cNvSpPr>
          <p:nvPr>
            <p:ph type="ftr" sz="quarter" idx="11"/>
          </p:nvPr>
        </p:nvSpPr>
        <p:spPr/>
        <p:txBody>
          <a:bodyPr/>
          <a:lstStyle/>
          <a:p>
            <a:endParaRPr lang="ar-IQ">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5473542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تاريخ 2"/>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4" name="عنصر نائب للتذييل 3"/>
          <p:cNvSpPr>
            <a:spLocks noGrp="1"/>
          </p:cNvSpPr>
          <p:nvPr>
            <p:ph type="ftr" sz="quarter" idx="11"/>
          </p:nvPr>
        </p:nvSpPr>
        <p:spPr/>
        <p:txBody>
          <a:bodyPr/>
          <a:lstStyle/>
          <a:p>
            <a:endParaRPr lang="ar-IQ">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0438823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3" name="عنصر نائب للتذييل 2"/>
          <p:cNvSpPr>
            <a:spLocks noGrp="1"/>
          </p:cNvSpPr>
          <p:nvPr>
            <p:ph type="ftr" sz="quarter" idx="11"/>
          </p:nvPr>
        </p:nvSpPr>
        <p:spPr/>
        <p:txBody>
          <a:bodyPr/>
          <a:lstStyle/>
          <a:p>
            <a:endParaRPr lang="ar-IQ">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41514872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2779019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41613785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5888771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4336875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IQ"/>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9270040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462325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B49543F1-1205-4662-ADEE-D5E3F5EF5C11}" type="datetimeFigureOut">
              <a:rPr lang="ar-IQ" smtClean="0"/>
              <a:t>22/05/1441</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32A0FF63-1A35-498E-847D-06C44B0A6FDE}" type="slidenum">
              <a:rPr lang="ar-IQ" smtClean="0"/>
              <a:t>‹#›</a:t>
            </a:fld>
            <a:endParaRPr lang="ar-IQ"/>
          </a:p>
        </p:txBody>
      </p:sp>
    </p:spTree>
    <p:extLst>
      <p:ext uri="{BB962C8B-B14F-4D97-AF65-F5344CB8AC3E}">
        <p14:creationId xmlns:p14="http://schemas.microsoft.com/office/powerpoint/2010/main" val="34787480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969788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6549523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7" name="عنصر نائب للتاريخ 6"/>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8" name="عنصر نائب للتذييل 7"/>
          <p:cNvSpPr>
            <a:spLocks noGrp="1"/>
          </p:cNvSpPr>
          <p:nvPr>
            <p:ph type="ftr" sz="quarter" idx="11"/>
          </p:nvPr>
        </p:nvSpPr>
        <p:spPr/>
        <p:txBody>
          <a:bodyPr/>
          <a:lstStyle/>
          <a:p>
            <a:endParaRPr lang="ar-IQ">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4368087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تاريخ 2"/>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4" name="عنصر نائب للتذييل 3"/>
          <p:cNvSpPr>
            <a:spLocks noGrp="1"/>
          </p:cNvSpPr>
          <p:nvPr>
            <p:ph type="ftr" sz="quarter" idx="11"/>
          </p:nvPr>
        </p:nvSpPr>
        <p:spPr/>
        <p:txBody>
          <a:bodyPr/>
          <a:lstStyle/>
          <a:p>
            <a:endParaRPr lang="ar-IQ">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41112759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3" name="عنصر نائب للتذييل 2"/>
          <p:cNvSpPr>
            <a:spLocks noGrp="1"/>
          </p:cNvSpPr>
          <p:nvPr>
            <p:ph type="ftr" sz="quarter" idx="11"/>
          </p:nvPr>
        </p:nvSpPr>
        <p:spPr/>
        <p:txBody>
          <a:bodyPr/>
          <a:lstStyle/>
          <a:p>
            <a:endParaRPr lang="ar-IQ">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6336872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8295054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40579311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9954711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5006179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IQ"/>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4200573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B49543F1-1205-4662-ADEE-D5E3F5EF5C11}" type="datetimeFigureOut">
              <a:rPr lang="ar-IQ" smtClean="0"/>
              <a:t>22/05/1441</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32A0FF63-1A35-498E-847D-06C44B0A6FDE}" type="slidenum">
              <a:rPr lang="ar-IQ" smtClean="0"/>
              <a:t>‹#›</a:t>
            </a:fld>
            <a:endParaRPr lang="ar-IQ"/>
          </a:p>
        </p:txBody>
      </p:sp>
    </p:spTree>
    <p:extLst>
      <p:ext uri="{BB962C8B-B14F-4D97-AF65-F5344CB8AC3E}">
        <p14:creationId xmlns:p14="http://schemas.microsoft.com/office/powerpoint/2010/main" val="183395070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2865229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294504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2087682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7" name="عنصر نائب للتاريخ 6"/>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8" name="عنصر نائب للتذييل 7"/>
          <p:cNvSpPr>
            <a:spLocks noGrp="1"/>
          </p:cNvSpPr>
          <p:nvPr>
            <p:ph type="ftr" sz="quarter" idx="11"/>
          </p:nvPr>
        </p:nvSpPr>
        <p:spPr/>
        <p:txBody>
          <a:bodyPr/>
          <a:lstStyle/>
          <a:p>
            <a:endParaRPr lang="ar-IQ">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2178999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تاريخ 2"/>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4" name="عنصر نائب للتذييل 3"/>
          <p:cNvSpPr>
            <a:spLocks noGrp="1"/>
          </p:cNvSpPr>
          <p:nvPr>
            <p:ph type="ftr" sz="quarter" idx="11"/>
          </p:nvPr>
        </p:nvSpPr>
        <p:spPr/>
        <p:txBody>
          <a:bodyPr/>
          <a:lstStyle/>
          <a:p>
            <a:endParaRPr lang="ar-IQ">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4107856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3" name="عنصر نائب للتذييل 2"/>
          <p:cNvSpPr>
            <a:spLocks noGrp="1"/>
          </p:cNvSpPr>
          <p:nvPr>
            <p:ph type="ftr" sz="quarter" idx="11"/>
          </p:nvPr>
        </p:nvSpPr>
        <p:spPr/>
        <p:txBody>
          <a:bodyPr/>
          <a:lstStyle/>
          <a:p>
            <a:endParaRPr lang="ar-IQ">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64103962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8745812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IQ">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4364350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9124003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IQ">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427622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B49543F1-1205-4662-ADEE-D5E3F5EF5C11}" type="datetimeFigureOut">
              <a:rPr lang="ar-IQ" smtClean="0"/>
              <a:t>22/05/1441</a:t>
            </a:fld>
            <a:endParaRPr lang="ar-IQ"/>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32A0FF63-1A35-498E-847D-06C44B0A6FDE}" type="slidenum">
              <a:rPr lang="ar-IQ" smtClean="0"/>
              <a:t>‹#›</a:t>
            </a:fld>
            <a:endParaRPr lang="ar-IQ"/>
          </a:p>
        </p:txBody>
      </p:sp>
    </p:spTree>
    <p:extLst>
      <p:ext uri="{BB962C8B-B14F-4D97-AF65-F5344CB8AC3E}">
        <p14:creationId xmlns:p14="http://schemas.microsoft.com/office/powerpoint/2010/main" val="2156862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a:solidFill>
                <a:prstClr val="black">
                  <a:tint val="75000"/>
                </a:prstClr>
              </a:solidFill>
            </a:endParaRPr>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57394329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a:solidFill>
                <a:prstClr val="black">
                  <a:tint val="75000"/>
                </a:prstClr>
              </a:solidFill>
            </a:endParaRPr>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0407024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a:solidFill>
                <a:prstClr val="black">
                  <a:tint val="75000"/>
                </a:prstClr>
              </a:solidFill>
            </a:endParaRPr>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2751166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a:solidFill>
                <a:prstClr val="black">
                  <a:tint val="75000"/>
                </a:prstClr>
              </a:solidFill>
            </a:endParaRPr>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387605711"/>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a:solidFill>
                <a:prstClr val="black">
                  <a:tint val="75000"/>
                </a:prstClr>
              </a:solidFill>
            </a:endParaRPr>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46403950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a:solidFill>
                <a:prstClr val="black">
                  <a:tint val="75000"/>
                </a:prstClr>
              </a:solidFill>
            </a:endParaRPr>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99809873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a:solidFill>
                <a:prstClr val="black">
                  <a:tint val="75000"/>
                </a:prstClr>
              </a:solidFill>
            </a:endParaRPr>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4166466764"/>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a:solidFill>
                <a:prstClr val="black">
                  <a:tint val="75000"/>
                </a:prstClr>
              </a:solidFill>
            </a:endParaRPr>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50387851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a:solidFill>
                <a:prstClr val="black">
                  <a:tint val="75000"/>
                </a:prstClr>
              </a:solidFill>
            </a:endParaRPr>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796557500"/>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a:solidFill>
                <a:prstClr val="black">
                  <a:tint val="75000"/>
                </a:prstClr>
              </a:solidFill>
            </a:endParaRPr>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359761801"/>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a:solidFill>
                <a:prstClr val="black">
                  <a:tint val="75000"/>
                </a:prstClr>
              </a:solidFill>
            </a:endParaRPr>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7349435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a:solidFill>
                <a:prstClr val="black">
                  <a:tint val="75000"/>
                </a:prstClr>
              </a:solidFill>
            </a:endParaRPr>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606713912"/>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a:solidFill>
                <a:prstClr val="black">
                  <a:tint val="75000"/>
                </a:prstClr>
              </a:solidFill>
            </a:endParaRPr>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424357565"/>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a:solidFill>
                <a:prstClr val="black">
                  <a:tint val="75000"/>
                </a:prstClr>
              </a:solidFill>
            </a:endParaRPr>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993472455"/>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a:solidFill>
                <a:prstClr val="black">
                  <a:tint val="75000"/>
                </a:prstClr>
              </a:solidFill>
            </a:endParaRPr>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771828146"/>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a:solidFill>
                <a:prstClr val="black">
                  <a:tint val="75000"/>
                </a:prstClr>
              </a:solidFill>
            </a:endParaRPr>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146545494"/>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a:solidFill>
                <a:prstClr val="black">
                  <a:tint val="75000"/>
                </a:prstClr>
              </a:solidFill>
            </a:endParaRPr>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4213225526"/>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a:solidFill>
                <a:prstClr val="black">
                  <a:tint val="75000"/>
                </a:prstClr>
              </a:solidFill>
            </a:endParaRPr>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793312148"/>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a:solidFill>
                <a:prstClr val="black">
                  <a:tint val="75000"/>
                </a:prstClr>
              </a:solidFill>
            </a:endParaRPr>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37599819"/>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a:solidFill>
                <a:prstClr val="black">
                  <a:tint val="75000"/>
                </a:prstClr>
              </a:solidFill>
            </a:endParaRPr>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379652510"/>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a:solidFill>
                <a:prstClr val="black">
                  <a:tint val="75000"/>
                </a:prstClr>
              </a:solidFill>
            </a:endParaRPr>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290664129"/>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a:solidFill>
                <a:prstClr val="black">
                  <a:tint val="75000"/>
                </a:prstClr>
              </a:solidFill>
            </a:endParaRPr>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6892156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a:solidFill>
                <a:prstClr val="black">
                  <a:tint val="75000"/>
                </a:prstClr>
              </a:solidFill>
            </a:endParaRPr>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523107559"/>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a:solidFill>
                <a:prstClr val="black">
                  <a:tint val="75000"/>
                </a:prstClr>
              </a:solidFill>
            </a:endParaRPr>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106447043"/>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a:solidFill>
                <a:prstClr val="black">
                  <a:tint val="75000"/>
                </a:prstClr>
              </a:solidFill>
            </a:endParaRPr>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420651875"/>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a:solidFill>
                <a:prstClr val="black">
                  <a:tint val="75000"/>
                </a:prstClr>
              </a:solidFill>
            </a:endParaRPr>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42473183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a:solidFill>
                <a:prstClr val="black">
                  <a:tint val="75000"/>
                </a:prstClr>
              </a:solidFill>
            </a:endParaRPr>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426587567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a:solidFill>
                <a:prstClr val="black">
                  <a:tint val="75000"/>
                </a:prstClr>
              </a:solidFill>
            </a:endParaRPr>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46060869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a:solidFill>
                <a:prstClr val="black">
                  <a:tint val="75000"/>
                </a:prstClr>
              </a:solidFill>
            </a:endParaRPr>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8178924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a:solidFill>
                <a:prstClr val="black">
                  <a:tint val="75000"/>
                </a:prstClr>
              </a:solidFill>
            </a:endParaRPr>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09611761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360A996-4291-470E-B007-F400ACA7FA40}" type="datetimeFigureOut">
              <a:rPr lang="ar-IQ" smtClean="0">
                <a:solidFill>
                  <a:prstClr val="black">
                    <a:tint val="75000"/>
                  </a:prstClr>
                </a:solidFill>
              </a:rPr>
              <a:pPr/>
              <a:t>22/05/1441</a:t>
            </a:fld>
            <a:endParaRPr lang="ar-IQ">
              <a:solidFill>
                <a:prstClr val="black">
                  <a:tint val="75000"/>
                </a:prstClr>
              </a:solidFill>
            </a:endParaRPr>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a:solidFill>
                <a:prstClr val="black">
                  <a:tint val="75000"/>
                </a:prstClr>
              </a:solidFill>
            </a:endParaRPr>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6EBBF92-D442-4F39-BE1E-EE577E63CBF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54684425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12.xml"/></Relationships>
</file>

<file path=ppt/slides/_rels/slide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23.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5.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66.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7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9.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3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4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0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IQ" dirty="0" smtClean="0"/>
              <a:t>المحاضرة الثانية </a:t>
            </a:r>
            <a:endParaRPr lang="ar-IQ" dirty="0"/>
          </a:p>
        </p:txBody>
      </p:sp>
      <p:sp>
        <p:nvSpPr>
          <p:cNvPr id="3" name="عنصر نائب للمحتوى 2"/>
          <p:cNvSpPr>
            <a:spLocks noGrp="1"/>
          </p:cNvSpPr>
          <p:nvPr>
            <p:ph idx="1"/>
          </p:nvPr>
        </p:nvSpPr>
        <p:spPr/>
        <p:txBody>
          <a:bodyPr>
            <a:normAutofit/>
          </a:bodyPr>
          <a:lstStyle/>
          <a:p>
            <a:pPr lvl="1"/>
            <a:r>
              <a:rPr lang="ar-IQ" sz="2400" dirty="0" smtClean="0"/>
              <a:t>في المحاضرة السابقة تكلمنا عن</a:t>
            </a:r>
          </a:p>
          <a:p>
            <a:r>
              <a:rPr lang="ar-IQ" sz="2800" dirty="0" smtClean="0"/>
              <a:t>علم التربة </a:t>
            </a:r>
          </a:p>
          <a:p>
            <a:r>
              <a:rPr lang="ar-IQ" sz="2800" dirty="0" smtClean="0"/>
              <a:t>المكونات الرئيسية للتربة </a:t>
            </a:r>
          </a:p>
          <a:p>
            <a:r>
              <a:rPr lang="ar-IQ" sz="2800" dirty="0" smtClean="0"/>
              <a:t>الترب المعدنية والترب العضوية </a:t>
            </a:r>
          </a:p>
          <a:p>
            <a:r>
              <a:rPr lang="ar-IQ" sz="2800" dirty="0" smtClean="0"/>
              <a:t>التربة كجسم طبيعي  </a:t>
            </a:r>
          </a:p>
          <a:p>
            <a:r>
              <a:rPr lang="ar-IQ" sz="2800" dirty="0" smtClean="0"/>
              <a:t>في محاضرة اليوم سوف نتكلم عن </a:t>
            </a:r>
          </a:p>
          <a:p>
            <a:pPr>
              <a:lnSpc>
                <a:spcPct val="115000"/>
              </a:lnSpc>
              <a:spcAft>
                <a:spcPts val="1000"/>
              </a:spcAft>
            </a:pPr>
            <a:r>
              <a:rPr lang="ar-IQ" sz="2400" b="1" dirty="0">
                <a:ea typeface="Calibri"/>
                <a:cs typeface="Times New Roman"/>
              </a:rPr>
              <a:t>تكوين التربة </a:t>
            </a:r>
            <a:r>
              <a:rPr lang="en-US" sz="2400" b="1" dirty="0" smtClean="0">
                <a:effectLst/>
                <a:latin typeface="Times New Roman"/>
                <a:ea typeface="Calibri"/>
                <a:cs typeface="Arial"/>
              </a:rPr>
              <a:t> soil Formation   </a:t>
            </a:r>
            <a:endParaRPr lang="en-US" sz="1800" dirty="0">
              <a:ea typeface="Calibri"/>
              <a:cs typeface="Arial"/>
            </a:endParaRPr>
          </a:p>
          <a:p>
            <a:r>
              <a:rPr lang="ar-IQ" sz="2400" b="1" dirty="0" smtClean="0">
                <a:effectLst/>
                <a:latin typeface="Times New Roman"/>
                <a:ea typeface="Calibri"/>
              </a:rPr>
              <a:t>عوامل تكوين التربة </a:t>
            </a:r>
            <a:r>
              <a:rPr lang="en-US" sz="2400" b="1" dirty="0" smtClean="0">
                <a:effectLst/>
                <a:latin typeface="Times New Roman"/>
                <a:ea typeface="Calibri"/>
              </a:rPr>
              <a:t>Factors  of  Soil  Formation</a:t>
            </a:r>
            <a:endParaRPr lang="ar-IQ" sz="2400" dirty="0"/>
          </a:p>
        </p:txBody>
      </p:sp>
    </p:spTree>
    <p:extLst>
      <p:ext uri="{BB962C8B-B14F-4D97-AF65-F5344CB8AC3E}">
        <p14:creationId xmlns:p14="http://schemas.microsoft.com/office/powerpoint/2010/main" val="42700923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980728"/>
            <a:ext cx="8618768"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4345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060848"/>
            <a:ext cx="8712968"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44643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3074" name="Picture 2" descr="C:\Users\rashad\Desktop\New folder\٢٠١٩١٠٠٥_٢١٢٩١٥.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89470" y="-1072840"/>
            <a:ext cx="6756004" cy="9134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24652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a:xfrm>
            <a:off x="467544" y="260648"/>
            <a:ext cx="8517632" cy="6048672"/>
          </a:xfrm>
        </p:spPr>
        <p:txBody>
          <a:bodyPr>
            <a:normAutofit fontScale="92500" lnSpcReduction="10000"/>
          </a:bodyPr>
          <a:lstStyle/>
          <a:p>
            <a:pPr>
              <a:lnSpc>
                <a:spcPct val="115000"/>
              </a:lnSpc>
              <a:spcAft>
                <a:spcPts val="1000"/>
              </a:spcAft>
            </a:pPr>
            <a:r>
              <a:rPr lang="ar-IQ" b="1" u="sng" dirty="0">
                <a:ea typeface="Calibri"/>
                <a:cs typeface="Times New Roman"/>
              </a:rPr>
              <a:t>المادة الام كعامل من عوامل التربة </a:t>
            </a:r>
            <a:endParaRPr lang="en-US" sz="2400" dirty="0">
              <a:ea typeface="Calibri"/>
              <a:cs typeface="Arial"/>
            </a:endParaRPr>
          </a:p>
          <a:p>
            <a:pPr algn="just">
              <a:lnSpc>
                <a:spcPct val="150000"/>
              </a:lnSpc>
              <a:spcAft>
                <a:spcPts val="1000"/>
              </a:spcAft>
            </a:pPr>
            <a:r>
              <a:rPr lang="ar-IQ" dirty="0">
                <a:ea typeface="Calibri"/>
                <a:cs typeface="Times New Roman"/>
              </a:rPr>
              <a:t>المادة الام : هي المادة التي تتطور فيها التربة وهي اجزاء معدنية او مواد عضوية ناتجة عن عمليات التجوية الكيمياوية للمواد المعدنية والعضوية </a:t>
            </a:r>
            <a:endParaRPr lang="en-US" sz="2400" dirty="0">
              <a:ea typeface="Calibri"/>
              <a:cs typeface="Arial"/>
            </a:endParaRPr>
          </a:p>
          <a:p>
            <a:pPr algn="just">
              <a:lnSpc>
                <a:spcPct val="150000"/>
              </a:lnSpc>
              <a:spcAft>
                <a:spcPts val="1000"/>
              </a:spcAft>
            </a:pPr>
            <a:r>
              <a:rPr lang="ar-IQ" dirty="0">
                <a:ea typeface="Calibri"/>
                <a:cs typeface="Times New Roman"/>
              </a:rPr>
              <a:t>تبدا عمليات تكوين التربة وتنتج من التغيرات التي تحصل للمادة الام وتعتمد هذه التغيرات بدرجة كبيرة على طبيعة المادة الام وبالأخص نسجتها وتكوينها المعدني ومساميتها ودرجة تنضيدها . </a:t>
            </a:r>
            <a:endParaRPr lang="en-US" sz="2400" dirty="0">
              <a:ea typeface="Calibri"/>
              <a:cs typeface="Arial"/>
            </a:endParaRPr>
          </a:p>
          <a:p>
            <a:pPr algn="just">
              <a:lnSpc>
                <a:spcPct val="150000"/>
              </a:lnSpc>
              <a:spcAft>
                <a:spcPts val="1000"/>
              </a:spcAft>
            </a:pPr>
            <a:r>
              <a:rPr lang="ar-IQ" dirty="0">
                <a:ea typeface="Calibri"/>
                <a:cs typeface="Times New Roman"/>
              </a:rPr>
              <a:t>تصنف المادة الام الى ثلاث مجاميع </a:t>
            </a:r>
            <a:endParaRPr lang="en-US" sz="2400" dirty="0">
              <a:ea typeface="Calibri"/>
              <a:cs typeface="Arial"/>
            </a:endParaRPr>
          </a:p>
          <a:p>
            <a:endParaRPr lang="ar-IQ" dirty="0"/>
          </a:p>
        </p:txBody>
      </p:sp>
    </p:spTree>
    <p:extLst>
      <p:ext uri="{BB962C8B-B14F-4D97-AF65-F5344CB8AC3E}">
        <p14:creationId xmlns:p14="http://schemas.microsoft.com/office/powerpoint/2010/main" val="29827411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a:xfrm>
            <a:off x="395536" y="188640"/>
            <a:ext cx="8738151" cy="6264696"/>
          </a:xfrm>
        </p:spPr>
        <p:txBody>
          <a:bodyPr>
            <a:normAutofit fontScale="70000" lnSpcReduction="20000"/>
          </a:bodyPr>
          <a:lstStyle/>
          <a:p>
            <a:pPr algn="just">
              <a:lnSpc>
                <a:spcPct val="150000"/>
              </a:lnSpc>
              <a:spcAft>
                <a:spcPts val="1000"/>
              </a:spcAft>
            </a:pPr>
            <a:r>
              <a:rPr lang="ar-IQ" dirty="0">
                <a:ea typeface="Calibri"/>
                <a:cs typeface="Times New Roman"/>
              </a:rPr>
              <a:t>- المادة الام الماكثة </a:t>
            </a:r>
            <a:r>
              <a:rPr lang="en-US" dirty="0" smtClean="0">
                <a:effectLst/>
                <a:latin typeface="Times New Roman"/>
                <a:ea typeface="Calibri"/>
                <a:cs typeface="Arial"/>
              </a:rPr>
              <a:t>Residual parent Material  </a:t>
            </a:r>
            <a:endParaRPr lang="en-US" sz="2400" dirty="0">
              <a:ea typeface="Calibri"/>
              <a:cs typeface="Arial"/>
            </a:endParaRPr>
          </a:p>
          <a:p>
            <a:pPr algn="just">
              <a:lnSpc>
                <a:spcPct val="150000"/>
              </a:lnSpc>
              <a:spcAft>
                <a:spcPts val="1000"/>
              </a:spcAft>
            </a:pPr>
            <a:r>
              <a:rPr lang="ar-IQ" dirty="0">
                <a:ea typeface="Calibri"/>
                <a:cs typeface="Times New Roman"/>
              </a:rPr>
              <a:t> وهي تلك التي تتكون من تجوية الصخور الاساسية في موقعها وتعتمد خواص هذه المادة الام على خواص الصخور التي </a:t>
            </a:r>
            <a:r>
              <a:rPr lang="ar-IQ" dirty="0" err="1">
                <a:ea typeface="Calibri"/>
                <a:cs typeface="Times New Roman"/>
              </a:rPr>
              <a:t>تجوت</a:t>
            </a:r>
            <a:r>
              <a:rPr lang="ar-IQ" dirty="0">
                <a:ea typeface="Calibri"/>
                <a:cs typeface="Times New Roman"/>
              </a:rPr>
              <a:t> منها بالإضافة الى طبيعة التغيرات التي حصلت لها خلال عملية التجوية  . </a:t>
            </a:r>
            <a:endParaRPr lang="en-US" sz="2400" dirty="0">
              <a:ea typeface="Calibri"/>
              <a:cs typeface="Arial"/>
            </a:endParaRPr>
          </a:p>
          <a:p>
            <a:pPr algn="just">
              <a:lnSpc>
                <a:spcPct val="150000"/>
              </a:lnSpc>
              <a:spcAft>
                <a:spcPts val="1000"/>
              </a:spcAft>
            </a:pPr>
            <a:r>
              <a:rPr lang="ar-IQ" dirty="0" smtClean="0">
                <a:ea typeface="Calibri"/>
                <a:cs typeface="Times New Roman"/>
              </a:rPr>
              <a:t>2- </a:t>
            </a:r>
            <a:r>
              <a:rPr lang="ar-IQ" dirty="0">
                <a:ea typeface="Calibri"/>
                <a:cs typeface="Times New Roman"/>
              </a:rPr>
              <a:t>مادة الام المنقولة </a:t>
            </a:r>
            <a:r>
              <a:rPr lang="en-US" dirty="0" smtClean="0">
                <a:effectLst/>
                <a:latin typeface="Times New Roman"/>
                <a:ea typeface="Calibri"/>
                <a:cs typeface="Arial"/>
              </a:rPr>
              <a:t>Transported   Parent  Material    </a:t>
            </a:r>
            <a:endParaRPr lang="en-US" sz="2400" dirty="0">
              <a:ea typeface="Calibri"/>
              <a:cs typeface="Arial"/>
            </a:endParaRPr>
          </a:p>
          <a:p>
            <a:pPr algn="just">
              <a:lnSpc>
                <a:spcPct val="150000"/>
              </a:lnSpc>
              <a:spcAft>
                <a:spcPts val="1000"/>
              </a:spcAft>
            </a:pPr>
            <a:r>
              <a:rPr lang="ar-IQ" dirty="0">
                <a:ea typeface="Calibri"/>
                <a:cs typeface="Times New Roman"/>
              </a:rPr>
              <a:t>وهي تلك المنقولة من مكانها الاصلي والتي ترسبت في مكان اخر اما قبل او عند بدء عملية التطور للتربة وتقسم على اساس الواسطة التي قامت بنقلها او ترسيبها مثل 1- الترسبات من المياه الجارية 2- الترسبات </a:t>
            </a:r>
            <a:r>
              <a:rPr lang="ar-IQ" dirty="0" err="1">
                <a:ea typeface="Calibri"/>
                <a:cs typeface="Times New Roman"/>
              </a:rPr>
              <a:t>البحيرية</a:t>
            </a:r>
            <a:r>
              <a:rPr lang="ar-IQ" dirty="0">
                <a:ea typeface="Calibri"/>
                <a:cs typeface="Times New Roman"/>
              </a:rPr>
              <a:t> 3- الترسبات البحرية  4- الترسبات الجليدية 5- الترسبات </a:t>
            </a:r>
            <a:r>
              <a:rPr lang="ar-IQ" dirty="0" err="1">
                <a:ea typeface="Calibri"/>
                <a:cs typeface="Times New Roman"/>
              </a:rPr>
              <a:t>الريحية</a:t>
            </a:r>
            <a:r>
              <a:rPr lang="ar-IQ" dirty="0">
                <a:ea typeface="Calibri"/>
                <a:cs typeface="Times New Roman"/>
              </a:rPr>
              <a:t>  </a:t>
            </a:r>
            <a:r>
              <a:rPr lang="ar-IQ" dirty="0" smtClean="0">
                <a:ea typeface="Calibri"/>
                <a:cs typeface="Times New Roman"/>
              </a:rPr>
              <a:t>.</a:t>
            </a:r>
          </a:p>
          <a:p>
            <a:pPr algn="just">
              <a:lnSpc>
                <a:spcPct val="150000"/>
              </a:lnSpc>
              <a:spcAft>
                <a:spcPts val="1000"/>
              </a:spcAft>
            </a:pPr>
            <a:r>
              <a:rPr lang="ar-IQ" dirty="0">
                <a:ea typeface="Calibri"/>
                <a:cs typeface="Times New Roman"/>
              </a:rPr>
              <a:t>3</a:t>
            </a:r>
            <a:r>
              <a:rPr lang="ar-IQ" dirty="0" smtClean="0">
                <a:ea typeface="Calibri"/>
                <a:cs typeface="Times New Roman"/>
              </a:rPr>
              <a:t>- </a:t>
            </a:r>
            <a:r>
              <a:rPr lang="ar-IQ" dirty="0">
                <a:ea typeface="Calibri"/>
                <a:cs typeface="Times New Roman"/>
              </a:rPr>
              <a:t>الترسبات العضوية  حيث تتراكم معظم مواد الام العضوية في مياه المستنقعات والاهوار حيث يكون نمو النبات غزيرا وتحلل المادة العضوية بطيئا بسبب ردائه التهوية . </a:t>
            </a:r>
            <a:endParaRPr lang="en-US" sz="2400" dirty="0">
              <a:ea typeface="Calibri"/>
              <a:cs typeface="Arial"/>
            </a:endParaRPr>
          </a:p>
          <a:p>
            <a:endParaRPr lang="ar-IQ" dirty="0"/>
          </a:p>
        </p:txBody>
      </p:sp>
    </p:spTree>
    <p:extLst>
      <p:ext uri="{BB962C8B-B14F-4D97-AF65-F5344CB8AC3E}">
        <p14:creationId xmlns:p14="http://schemas.microsoft.com/office/powerpoint/2010/main" val="16187460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a:xfrm>
            <a:off x="467544" y="260648"/>
            <a:ext cx="8589640" cy="6192688"/>
          </a:xfrm>
        </p:spPr>
        <p:txBody>
          <a:bodyPr>
            <a:normAutofit fontScale="77500" lnSpcReduction="20000"/>
          </a:bodyPr>
          <a:lstStyle/>
          <a:p>
            <a:pPr algn="just">
              <a:lnSpc>
                <a:spcPct val="150000"/>
              </a:lnSpc>
              <a:spcAft>
                <a:spcPts val="1000"/>
              </a:spcAft>
            </a:pPr>
            <a:r>
              <a:rPr lang="ar-IQ" dirty="0">
                <a:ea typeface="Calibri"/>
                <a:cs typeface="Times New Roman"/>
              </a:rPr>
              <a:t>امثلة على تأثير مادة الام على تكوين التربة : </a:t>
            </a:r>
            <a:endParaRPr lang="en-US" sz="2400" dirty="0">
              <a:ea typeface="Calibri"/>
              <a:cs typeface="Arial"/>
            </a:endParaRPr>
          </a:p>
          <a:p>
            <a:pPr lvl="0" algn="just">
              <a:lnSpc>
                <a:spcPct val="150000"/>
              </a:lnSpc>
              <a:buFont typeface="Symbol"/>
              <a:buChar char=""/>
            </a:pPr>
            <a:r>
              <a:rPr lang="ar-IQ" dirty="0">
                <a:ea typeface="Calibri"/>
                <a:cs typeface="Times New Roman"/>
              </a:rPr>
              <a:t>ان مادة الام يكون </a:t>
            </a:r>
            <a:r>
              <a:rPr lang="ar-IQ" dirty="0" err="1">
                <a:ea typeface="Calibri"/>
                <a:cs typeface="Times New Roman"/>
              </a:rPr>
              <a:t>تاثيرها</a:t>
            </a:r>
            <a:r>
              <a:rPr lang="ar-IQ" dirty="0">
                <a:ea typeface="Calibri"/>
                <a:cs typeface="Times New Roman"/>
              </a:rPr>
              <a:t> اكثر وضوحا على صفات التربة في الترب الفتية منها في الترب الناضجة ومن صفات المادة الام التي توثر على تطور الترب هي </a:t>
            </a:r>
            <a:endParaRPr lang="en-US" sz="2400" dirty="0">
              <a:ea typeface="Calibri"/>
              <a:cs typeface="Times New Roman"/>
            </a:endParaRPr>
          </a:p>
          <a:p>
            <a:pPr lvl="0" algn="just">
              <a:lnSpc>
                <a:spcPct val="150000"/>
              </a:lnSpc>
              <a:buFont typeface="Symbol"/>
              <a:buChar char=""/>
            </a:pPr>
            <a:r>
              <a:rPr lang="ar-IQ" dirty="0">
                <a:ea typeface="Calibri"/>
                <a:cs typeface="Times New Roman"/>
              </a:rPr>
              <a:t>1- </a:t>
            </a:r>
            <a:r>
              <a:rPr lang="ar-IQ" dirty="0" err="1">
                <a:ea typeface="Calibri"/>
                <a:cs typeface="Times New Roman"/>
              </a:rPr>
              <a:t>النسجة</a:t>
            </a:r>
            <a:r>
              <a:rPr lang="ar-IQ" dirty="0">
                <a:ea typeface="Calibri"/>
                <a:cs typeface="Times New Roman"/>
              </a:rPr>
              <a:t> </a:t>
            </a:r>
            <a:endParaRPr lang="en-US" sz="2400" dirty="0">
              <a:ea typeface="Calibri"/>
              <a:cs typeface="Times New Roman"/>
            </a:endParaRPr>
          </a:p>
          <a:p>
            <a:pPr lvl="0" algn="just">
              <a:lnSpc>
                <a:spcPct val="150000"/>
              </a:lnSpc>
              <a:buFont typeface="Symbol"/>
              <a:buChar char=""/>
            </a:pPr>
            <a:r>
              <a:rPr lang="ar-IQ" dirty="0">
                <a:ea typeface="Calibri"/>
                <a:cs typeface="Times New Roman"/>
              </a:rPr>
              <a:t>2- درجة التنضيد </a:t>
            </a:r>
            <a:r>
              <a:rPr lang="en-US" dirty="0" smtClean="0">
                <a:effectLst/>
                <a:latin typeface="Times New Roman"/>
                <a:ea typeface="Calibri"/>
                <a:cs typeface="Times New Roman"/>
              </a:rPr>
              <a:t> degree of stratification </a:t>
            </a:r>
            <a:endParaRPr lang="en-US" sz="2400" dirty="0">
              <a:ea typeface="Calibri"/>
              <a:cs typeface="Times New Roman"/>
            </a:endParaRPr>
          </a:p>
          <a:p>
            <a:pPr lvl="0" algn="just">
              <a:lnSpc>
                <a:spcPct val="150000"/>
              </a:lnSpc>
              <a:buFont typeface="Symbol"/>
              <a:buChar char=""/>
            </a:pPr>
            <a:r>
              <a:rPr lang="ar-IQ" dirty="0">
                <a:ea typeface="Calibri"/>
                <a:cs typeface="Times New Roman"/>
              </a:rPr>
              <a:t>3- التكوين المعدني </a:t>
            </a:r>
            <a:r>
              <a:rPr lang="en-US" dirty="0" smtClean="0">
                <a:effectLst/>
                <a:latin typeface="Times New Roman"/>
                <a:ea typeface="Calibri"/>
                <a:cs typeface="Times New Roman"/>
              </a:rPr>
              <a:t>Mineralogical composition  </a:t>
            </a:r>
            <a:endParaRPr lang="en-US" sz="2400" dirty="0">
              <a:ea typeface="Calibri"/>
              <a:cs typeface="Times New Roman"/>
            </a:endParaRPr>
          </a:p>
          <a:p>
            <a:pPr lvl="0" algn="just">
              <a:lnSpc>
                <a:spcPct val="150000"/>
              </a:lnSpc>
              <a:spcAft>
                <a:spcPts val="1000"/>
              </a:spcAft>
              <a:buFont typeface="Symbol"/>
              <a:buChar char=""/>
            </a:pPr>
            <a:r>
              <a:rPr lang="ar-IQ" dirty="0">
                <a:ea typeface="Calibri"/>
                <a:cs typeface="Times New Roman"/>
              </a:rPr>
              <a:t>4- المسامية </a:t>
            </a:r>
            <a:r>
              <a:rPr lang="en-US" dirty="0" smtClean="0">
                <a:effectLst/>
                <a:latin typeface="Times New Roman"/>
                <a:ea typeface="Calibri"/>
                <a:cs typeface="Times New Roman"/>
              </a:rPr>
              <a:t>porosity </a:t>
            </a:r>
            <a:endParaRPr lang="en-US" sz="2400" dirty="0">
              <a:ea typeface="Calibri"/>
              <a:cs typeface="Times New Roman"/>
            </a:endParaRPr>
          </a:p>
          <a:p>
            <a:pPr algn="just">
              <a:lnSpc>
                <a:spcPct val="150000"/>
              </a:lnSpc>
              <a:spcAft>
                <a:spcPts val="1000"/>
              </a:spcAft>
            </a:pPr>
            <a:r>
              <a:rPr lang="ar-IQ" dirty="0">
                <a:ea typeface="Calibri"/>
                <a:cs typeface="Times New Roman"/>
              </a:rPr>
              <a:t>عند تطور الترب من الصخور الصلدة تسير عملية تكوين التربة جنبا الى جنب مع تكوين المادة الام , اما في الترب المتطورة من مادة ام منقولة فان تكوين التربة قد يبدا مباشرة بعد الترسيب بمادة الام في موقع تطور التربة . </a:t>
            </a:r>
            <a:endParaRPr lang="en-US" sz="2400" dirty="0">
              <a:ea typeface="Calibri"/>
              <a:cs typeface="Arial"/>
            </a:endParaRPr>
          </a:p>
          <a:p>
            <a:endParaRPr lang="ar-IQ" dirty="0"/>
          </a:p>
        </p:txBody>
      </p:sp>
    </p:spTree>
    <p:extLst>
      <p:ext uri="{BB962C8B-B14F-4D97-AF65-F5344CB8AC3E}">
        <p14:creationId xmlns:p14="http://schemas.microsoft.com/office/powerpoint/2010/main" val="42122304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a:xfrm>
            <a:off x="467544" y="188640"/>
            <a:ext cx="8589640" cy="5904656"/>
          </a:xfrm>
        </p:spPr>
        <p:txBody>
          <a:bodyPr>
            <a:normAutofit/>
          </a:bodyPr>
          <a:lstStyle/>
          <a:p>
            <a:pPr algn="just">
              <a:lnSpc>
                <a:spcPct val="150000"/>
              </a:lnSpc>
              <a:spcAft>
                <a:spcPts val="1000"/>
              </a:spcAft>
            </a:pPr>
            <a:r>
              <a:rPr lang="ar-IQ" b="1" dirty="0">
                <a:ea typeface="Calibri"/>
                <a:cs typeface="Times New Roman"/>
              </a:rPr>
              <a:t>أ – </a:t>
            </a:r>
            <a:r>
              <a:rPr lang="ar-IQ" b="1" dirty="0" err="1">
                <a:ea typeface="Calibri"/>
                <a:cs typeface="Times New Roman"/>
              </a:rPr>
              <a:t>تاثير</a:t>
            </a:r>
            <a:r>
              <a:rPr lang="ar-IQ" b="1" dirty="0">
                <a:ea typeface="Calibri"/>
                <a:cs typeface="Times New Roman"/>
              </a:rPr>
              <a:t> </a:t>
            </a:r>
            <a:r>
              <a:rPr lang="ar-IQ" b="1" dirty="0" err="1">
                <a:ea typeface="Calibri"/>
                <a:cs typeface="Times New Roman"/>
              </a:rPr>
              <a:t>نسجة</a:t>
            </a:r>
            <a:r>
              <a:rPr lang="ar-IQ" b="1" dirty="0">
                <a:ea typeface="Calibri"/>
                <a:cs typeface="Times New Roman"/>
              </a:rPr>
              <a:t> المادة الام على غسل كربونات الكالسيوم . </a:t>
            </a:r>
            <a:endParaRPr lang="en-US" sz="2400" dirty="0">
              <a:ea typeface="Calibri"/>
              <a:cs typeface="Arial"/>
            </a:endParaRPr>
          </a:p>
          <a:p>
            <a:pPr algn="just">
              <a:lnSpc>
                <a:spcPct val="150000"/>
              </a:lnSpc>
              <a:spcAft>
                <a:spcPts val="1000"/>
              </a:spcAft>
            </a:pPr>
            <a:r>
              <a:rPr lang="ar-IQ" dirty="0">
                <a:ea typeface="Calibri"/>
                <a:cs typeface="Times New Roman"/>
              </a:rPr>
              <a:t>يلاحظ من </a:t>
            </a:r>
            <a:r>
              <a:rPr lang="ar-IQ" dirty="0" err="1">
                <a:ea typeface="Calibri"/>
                <a:cs typeface="Times New Roman"/>
              </a:rPr>
              <a:t>تاثير</a:t>
            </a:r>
            <a:r>
              <a:rPr lang="ar-IQ" dirty="0">
                <a:ea typeface="Calibri"/>
                <a:cs typeface="Times New Roman"/>
              </a:rPr>
              <a:t> الزمن على نسبة</a:t>
            </a:r>
            <a:r>
              <a:rPr lang="en-US" dirty="0" smtClean="0">
                <a:effectLst/>
                <a:latin typeface="Times New Roman"/>
                <a:ea typeface="Calibri"/>
                <a:cs typeface="Arial"/>
              </a:rPr>
              <a:t> CaCO</a:t>
            </a:r>
            <a:r>
              <a:rPr lang="en-US" baseline="-25000" dirty="0" smtClean="0">
                <a:effectLst/>
                <a:latin typeface="Times New Roman"/>
                <a:ea typeface="Calibri"/>
                <a:cs typeface="Arial"/>
              </a:rPr>
              <a:t>3</a:t>
            </a:r>
            <a:r>
              <a:rPr lang="ar-IQ" dirty="0">
                <a:ea typeface="Calibri"/>
                <a:cs typeface="Times New Roman"/>
              </a:rPr>
              <a:t> في الترب المستصلحة ان </a:t>
            </a:r>
            <a:r>
              <a:rPr lang="ar-IQ" dirty="0" err="1">
                <a:ea typeface="Calibri"/>
                <a:cs typeface="Times New Roman"/>
              </a:rPr>
              <a:t>كاربونات</a:t>
            </a:r>
            <a:r>
              <a:rPr lang="ar-IQ" dirty="0">
                <a:ea typeface="Calibri"/>
                <a:cs typeface="Times New Roman"/>
              </a:rPr>
              <a:t> الكالسيوم قد غسلت بصورة تكاد تكون تامة من الطبقة السطحية في تلال </a:t>
            </a:r>
            <a:r>
              <a:rPr lang="ar-IQ" dirty="0" err="1">
                <a:ea typeface="Calibri"/>
                <a:cs typeface="Times New Roman"/>
              </a:rPr>
              <a:t>سالزبري</a:t>
            </a:r>
            <a:r>
              <a:rPr lang="ar-IQ" dirty="0">
                <a:ea typeface="Calibri"/>
                <a:cs typeface="Times New Roman"/>
              </a:rPr>
              <a:t> الرملية خلال مائة عام ان نسبة </a:t>
            </a:r>
            <a:r>
              <a:rPr lang="ar-IQ" dirty="0" err="1">
                <a:ea typeface="Calibri"/>
                <a:cs typeface="Times New Roman"/>
              </a:rPr>
              <a:t>كاربونات</a:t>
            </a:r>
            <a:r>
              <a:rPr lang="ar-IQ" dirty="0">
                <a:ea typeface="Calibri"/>
                <a:cs typeface="Times New Roman"/>
              </a:rPr>
              <a:t> الكالسيوم في الترب المستصلحة من البحر في هولندا كانت حوالي 6 % بعد مائة عام وسبب ذلك ان التربة ناعمة </a:t>
            </a:r>
            <a:r>
              <a:rPr lang="ar-IQ" dirty="0" err="1">
                <a:ea typeface="Calibri"/>
                <a:cs typeface="Times New Roman"/>
              </a:rPr>
              <a:t>النسجة</a:t>
            </a:r>
            <a:r>
              <a:rPr lang="ar-IQ" dirty="0">
                <a:ea typeface="Calibri"/>
                <a:cs typeface="Times New Roman"/>
              </a:rPr>
              <a:t> حيث تحتوي على 60-80 % طين . </a:t>
            </a:r>
            <a:endParaRPr lang="en-US" sz="2400" dirty="0">
              <a:ea typeface="Calibri"/>
              <a:cs typeface="Arial"/>
            </a:endParaRPr>
          </a:p>
          <a:p>
            <a:endParaRPr lang="ar-IQ" dirty="0"/>
          </a:p>
        </p:txBody>
      </p:sp>
    </p:spTree>
    <p:extLst>
      <p:ext uri="{BB962C8B-B14F-4D97-AF65-F5344CB8AC3E}">
        <p14:creationId xmlns:p14="http://schemas.microsoft.com/office/powerpoint/2010/main" val="20822619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56792" y="0"/>
            <a:ext cx="11809312" cy="7173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64026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a:xfrm>
            <a:off x="467544" y="332656"/>
            <a:ext cx="8445624" cy="6192688"/>
          </a:xfrm>
        </p:spPr>
        <p:txBody>
          <a:bodyPr>
            <a:normAutofit fontScale="85000" lnSpcReduction="20000"/>
          </a:bodyPr>
          <a:lstStyle/>
          <a:p>
            <a:pPr algn="just">
              <a:lnSpc>
                <a:spcPct val="150000"/>
              </a:lnSpc>
              <a:spcAft>
                <a:spcPts val="1000"/>
              </a:spcAft>
            </a:pPr>
            <a:r>
              <a:rPr lang="ar-IQ" b="1" dirty="0">
                <a:ea typeface="Calibri"/>
                <a:cs typeface="Times New Roman"/>
              </a:rPr>
              <a:t>ب – </a:t>
            </a:r>
            <a:r>
              <a:rPr lang="ar-IQ" b="1" dirty="0" err="1">
                <a:ea typeface="Calibri"/>
                <a:cs typeface="Times New Roman"/>
              </a:rPr>
              <a:t>تاثير</a:t>
            </a:r>
            <a:r>
              <a:rPr lang="ar-IQ" b="1" dirty="0">
                <a:ea typeface="Calibri"/>
                <a:cs typeface="Times New Roman"/>
              </a:rPr>
              <a:t> </a:t>
            </a:r>
            <a:r>
              <a:rPr lang="ar-IQ" b="1" dirty="0" err="1">
                <a:ea typeface="Calibri"/>
                <a:cs typeface="Times New Roman"/>
              </a:rPr>
              <a:t>نسجة</a:t>
            </a:r>
            <a:r>
              <a:rPr lang="ar-IQ" b="1" dirty="0">
                <a:ea typeface="Calibri"/>
                <a:cs typeface="Times New Roman"/>
              </a:rPr>
              <a:t> مادة الام على نسبة النتروجين والمادة العضوية .</a:t>
            </a:r>
            <a:endParaRPr lang="en-US" sz="2400" dirty="0">
              <a:ea typeface="Calibri"/>
              <a:cs typeface="Arial"/>
            </a:endParaRPr>
          </a:p>
          <a:p>
            <a:pPr algn="just">
              <a:lnSpc>
                <a:spcPct val="150000"/>
              </a:lnSpc>
              <a:spcAft>
                <a:spcPts val="1000"/>
              </a:spcAft>
            </a:pPr>
            <a:r>
              <a:rPr lang="ar-IQ" dirty="0">
                <a:ea typeface="Calibri"/>
                <a:cs typeface="Times New Roman"/>
              </a:rPr>
              <a:t> لقد ذكر </a:t>
            </a:r>
            <a:r>
              <a:rPr lang="en-US" dirty="0" smtClean="0">
                <a:effectLst/>
                <a:latin typeface="Times New Roman"/>
                <a:ea typeface="Calibri"/>
                <a:cs typeface="Arial"/>
              </a:rPr>
              <a:t>Brown 1936 </a:t>
            </a:r>
            <a:r>
              <a:rPr lang="ar-IQ" dirty="0">
                <a:ea typeface="Calibri"/>
                <a:cs typeface="Times New Roman"/>
              </a:rPr>
              <a:t> الى ان الاختلاف في </a:t>
            </a:r>
            <a:r>
              <a:rPr lang="ar-IQ" dirty="0" err="1">
                <a:ea typeface="Calibri"/>
                <a:cs typeface="Times New Roman"/>
              </a:rPr>
              <a:t>نسجة</a:t>
            </a:r>
            <a:r>
              <a:rPr lang="ar-IQ" dirty="0">
                <a:ea typeface="Calibri"/>
                <a:cs typeface="Times New Roman"/>
              </a:rPr>
              <a:t> التربة السطحية بسبب اختلاف في نسبة كل من </a:t>
            </a:r>
            <a:r>
              <a:rPr lang="ar-IQ" dirty="0" err="1">
                <a:ea typeface="Calibri"/>
                <a:cs typeface="Times New Roman"/>
              </a:rPr>
              <a:t>النايتروجين</a:t>
            </a:r>
            <a:r>
              <a:rPr lang="ar-IQ" dirty="0">
                <a:ea typeface="Calibri"/>
                <a:cs typeface="Times New Roman"/>
              </a:rPr>
              <a:t> والمادة العضوية في لتربة حيث ان نعومة </a:t>
            </a:r>
            <a:r>
              <a:rPr lang="ar-IQ" dirty="0" err="1">
                <a:ea typeface="Calibri"/>
                <a:cs typeface="Times New Roman"/>
              </a:rPr>
              <a:t>النسجة</a:t>
            </a:r>
            <a:r>
              <a:rPr lang="ar-IQ" dirty="0">
                <a:ea typeface="Calibri"/>
                <a:cs typeface="Times New Roman"/>
              </a:rPr>
              <a:t> تشجع على زيادة قابلية التربة على مسك الماء وتجهيز العناصر الغذائية وبالتالي زيادة نمو النبات كذلك فان تهوية التربة الناعمة </a:t>
            </a:r>
            <a:r>
              <a:rPr lang="ar-IQ" dirty="0" err="1">
                <a:ea typeface="Calibri"/>
                <a:cs typeface="Times New Roman"/>
              </a:rPr>
              <a:t>النسجة</a:t>
            </a:r>
            <a:r>
              <a:rPr lang="ar-IQ" dirty="0">
                <a:ea typeface="Calibri"/>
                <a:cs typeface="Times New Roman"/>
              </a:rPr>
              <a:t> تكون اقل من تهوية التربة الخشنة </a:t>
            </a:r>
            <a:r>
              <a:rPr lang="ar-IQ" dirty="0" err="1">
                <a:ea typeface="Calibri"/>
                <a:cs typeface="Times New Roman"/>
              </a:rPr>
              <a:t>النسجة</a:t>
            </a:r>
            <a:r>
              <a:rPr lang="ar-IQ" dirty="0">
                <a:ea typeface="Calibri"/>
                <a:cs typeface="Times New Roman"/>
              </a:rPr>
              <a:t> وهذا بدوره يقلل من سرعة تحلل المادة العضوية </a:t>
            </a:r>
            <a:r>
              <a:rPr lang="ar-IQ" dirty="0" err="1">
                <a:ea typeface="Calibri"/>
                <a:cs typeface="Times New Roman"/>
              </a:rPr>
              <a:t>بالاضافة</a:t>
            </a:r>
            <a:r>
              <a:rPr lang="ar-IQ" dirty="0">
                <a:ea typeface="Calibri"/>
                <a:cs typeface="Times New Roman"/>
              </a:rPr>
              <a:t> الى ان بعض المواد العضوية تتحد مع الاطيان الغروية مما يؤدي الى حفظ جزء من المادة العضوية من التحلل . </a:t>
            </a:r>
            <a:endParaRPr lang="en-US" sz="2400" dirty="0">
              <a:ea typeface="Calibri"/>
              <a:cs typeface="Arial"/>
            </a:endParaRPr>
          </a:p>
          <a:p>
            <a:pPr algn="just">
              <a:lnSpc>
                <a:spcPct val="150000"/>
              </a:lnSpc>
              <a:spcAft>
                <a:spcPts val="1000"/>
              </a:spcAft>
            </a:pPr>
            <a:r>
              <a:rPr lang="ar-IQ" dirty="0" smtClean="0">
                <a:ea typeface="Calibri"/>
                <a:cs typeface="Times New Roman"/>
              </a:rPr>
              <a:t>. </a:t>
            </a:r>
            <a:endParaRPr lang="en-US" sz="2400" dirty="0">
              <a:ea typeface="Calibri"/>
              <a:cs typeface="Arial"/>
            </a:endParaRPr>
          </a:p>
        </p:txBody>
      </p:sp>
    </p:spTree>
    <p:extLst>
      <p:ext uri="{BB962C8B-B14F-4D97-AF65-F5344CB8AC3E}">
        <p14:creationId xmlns:p14="http://schemas.microsoft.com/office/powerpoint/2010/main" val="26101865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p:txBody>
          <a:bodyPr>
            <a:normAutofit/>
          </a:bodyPr>
          <a:lstStyle/>
          <a:p>
            <a:r>
              <a:rPr lang="ar-IQ" dirty="0" smtClean="0">
                <a:solidFill>
                  <a:prstClr val="black"/>
                </a:solidFill>
                <a:ea typeface="Calibri"/>
                <a:cs typeface="Times New Roman"/>
              </a:rPr>
              <a:t>زيادة </a:t>
            </a:r>
            <a:r>
              <a:rPr lang="ar-IQ" dirty="0">
                <a:solidFill>
                  <a:prstClr val="black"/>
                </a:solidFill>
                <a:ea typeface="Calibri"/>
                <a:cs typeface="Times New Roman"/>
              </a:rPr>
              <a:t>نعومة المادة الام تقلل من غسل وانتقال المواد في مقد التربة مما يؤدي الى كون التربة ( </a:t>
            </a:r>
            <a:r>
              <a:rPr lang="ar-IQ" dirty="0" err="1">
                <a:solidFill>
                  <a:prstClr val="black"/>
                </a:solidFill>
                <a:ea typeface="Calibri"/>
                <a:cs typeface="Times New Roman"/>
              </a:rPr>
              <a:t>السولم</a:t>
            </a:r>
            <a:r>
              <a:rPr lang="ar-IQ" dirty="0">
                <a:solidFill>
                  <a:prstClr val="black"/>
                </a:solidFill>
                <a:ea typeface="Calibri"/>
                <a:cs typeface="Times New Roman"/>
              </a:rPr>
              <a:t> ) ضحلة العمق , كذلك في حالة الجريان السطحي فان كمية المادة المتحركة خلال المقد قليلة ويقل غسل العناصر كذلك  فان هذه المناطق تتعرض للتعرية المائية بصورة اكبر مما يجعل </a:t>
            </a:r>
            <a:r>
              <a:rPr lang="ar-IQ" dirty="0" err="1">
                <a:solidFill>
                  <a:prstClr val="black"/>
                </a:solidFill>
                <a:ea typeface="Calibri"/>
                <a:cs typeface="Times New Roman"/>
              </a:rPr>
              <a:t>السولم</a:t>
            </a:r>
            <a:r>
              <a:rPr lang="ar-IQ" dirty="0">
                <a:solidFill>
                  <a:prstClr val="black"/>
                </a:solidFill>
                <a:ea typeface="Calibri"/>
                <a:cs typeface="Times New Roman"/>
              </a:rPr>
              <a:t> ضحل اما في الترب ذات مادة الام الخشنة فان </a:t>
            </a:r>
            <a:r>
              <a:rPr lang="ar-IQ" dirty="0" err="1">
                <a:solidFill>
                  <a:prstClr val="black"/>
                </a:solidFill>
                <a:ea typeface="Calibri"/>
                <a:cs typeface="Times New Roman"/>
              </a:rPr>
              <a:t>السولم</a:t>
            </a:r>
            <a:r>
              <a:rPr lang="ar-IQ" dirty="0">
                <a:solidFill>
                  <a:prstClr val="black"/>
                </a:solidFill>
                <a:ea typeface="Calibri"/>
                <a:cs typeface="Times New Roman"/>
              </a:rPr>
              <a:t> يكون اكثر سمكا</a:t>
            </a:r>
            <a:endParaRPr lang="ar-IQ" sz="4800" dirty="0"/>
          </a:p>
        </p:txBody>
      </p:sp>
    </p:spTree>
    <p:extLst>
      <p:ext uri="{BB962C8B-B14F-4D97-AF65-F5344CB8AC3E}">
        <p14:creationId xmlns:p14="http://schemas.microsoft.com/office/powerpoint/2010/main" val="8081812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2051"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68214" y="1772816"/>
            <a:ext cx="8092113"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07728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p:txBody>
          <a:bodyPr>
            <a:normAutofit fontScale="70000" lnSpcReduction="20000"/>
          </a:bodyPr>
          <a:lstStyle/>
          <a:p>
            <a:pPr algn="just">
              <a:lnSpc>
                <a:spcPct val="115000"/>
              </a:lnSpc>
              <a:spcAft>
                <a:spcPts val="1000"/>
              </a:spcAft>
            </a:pPr>
            <a:r>
              <a:rPr lang="ar-IQ" b="1" u="sng" dirty="0">
                <a:ea typeface="Calibri"/>
                <a:cs typeface="Times New Roman"/>
              </a:rPr>
              <a:t>المناخ كعامل من عوامل تكوين التربة   </a:t>
            </a:r>
            <a:endParaRPr lang="en-US" sz="2400" dirty="0">
              <a:ea typeface="Calibri"/>
              <a:cs typeface="Arial"/>
            </a:endParaRPr>
          </a:p>
          <a:p>
            <a:pPr algn="just">
              <a:lnSpc>
                <a:spcPct val="115000"/>
              </a:lnSpc>
              <a:spcAft>
                <a:spcPts val="1000"/>
              </a:spcAft>
            </a:pPr>
            <a:r>
              <a:rPr lang="ar-IQ" dirty="0">
                <a:ea typeface="Calibri"/>
                <a:cs typeface="Times New Roman"/>
              </a:rPr>
              <a:t>يؤثر المناخ على تطور التربة من خلال التساقط ودرجة الحرارة </a:t>
            </a:r>
            <a:endParaRPr lang="en-US" sz="2400" dirty="0">
              <a:ea typeface="Calibri"/>
              <a:cs typeface="Arial"/>
            </a:endParaRPr>
          </a:p>
          <a:p>
            <a:pPr algn="just">
              <a:lnSpc>
                <a:spcPct val="115000"/>
              </a:lnSpc>
              <a:spcAft>
                <a:spcPts val="1000"/>
              </a:spcAft>
            </a:pPr>
            <a:r>
              <a:rPr lang="ar-IQ" dirty="0">
                <a:ea typeface="Calibri"/>
                <a:cs typeface="Times New Roman"/>
              </a:rPr>
              <a:t>التساقط ويشمل كمية التساقط وشدته </a:t>
            </a:r>
            <a:r>
              <a:rPr lang="ar-IQ" dirty="0" err="1">
                <a:ea typeface="Calibri"/>
                <a:cs typeface="Times New Roman"/>
              </a:rPr>
              <a:t>وتوزيعة</a:t>
            </a:r>
            <a:r>
              <a:rPr lang="ar-IQ" dirty="0">
                <a:ea typeface="Calibri"/>
                <a:cs typeface="Times New Roman"/>
              </a:rPr>
              <a:t> الفصلي </a:t>
            </a:r>
            <a:endParaRPr lang="en-US" sz="2400" dirty="0">
              <a:ea typeface="Calibri"/>
              <a:cs typeface="Arial"/>
            </a:endParaRPr>
          </a:p>
          <a:p>
            <a:pPr algn="just">
              <a:lnSpc>
                <a:spcPct val="115000"/>
              </a:lnSpc>
              <a:spcAft>
                <a:spcPts val="1000"/>
              </a:spcAft>
            </a:pPr>
            <a:r>
              <a:rPr lang="ar-IQ" dirty="0">
                <a:ea typeface="Calibri"/>
                <a:cs typeface="Times New Roman"/>
              </a:rPr>
              <a:t>درجة الحرارة  : الاختلاف بين درجة الحرارة العظمى والصغرى السنوية واليومية وكذلك المعدل السنوي واليومي لدرجة الحرارة  .</a:t>
            </a:r>
            <a:endParaRPr lang="en-US" sz="2400" dirty="0">
              <a:ea typeface="Calibri"/>
              <a:cs typeface="Arial"/>
            </a:endParaRPr>
          </a:p>
          <a:p>
            <a:pPr algn="just">
              <a:lnSpc>
                <a:spcPct val="115000"/>
              </a:lnSpc>
              <a:spcAft>
                <a:spcPts val="1000"/>
              </a:spcAft>
            </a:pPr>
            <a:r>
              <a:rPr lang="ar-IQ" dirty="0">
                <a:ea typeface="Calibri"/>
                <a:cs typeface="Times New Roman"/>
              </a:rPr>
              <a:t>هناك </a:t>
            </a:r>
            <a:r>
              <a:rPr lang="ar-IQ" dirty="0" err="1">
                <a:ea typeface="Calibri"/>
                <a:cs typeface="Times New Roman"/>
              </a:rPr>
              <a:t>تاثير</a:t>
            </a:r>
            <a:r>
              <a:rPr lang="ar-IQ" dirty="0">
                <a:ea typeface="Calibri"/>
                <a:cs typeface="Times New Roman"/>
              </a:rPr>
              <a:t> غير مباشر للمناخ على تطور التربة من خلال </a:t>
            </a:r>
            <a:r>
              <a:rPr lang="ar-IQ" dirty="0" err="1">
                <a:ea typeface="Calibri"/>
                <a:cs typeface="Times New Roman"/>
              </a:rPr>
              <a:t>تاثيرة</a:t>
            </a:r>
            <a:r>
              <a:rPr lang="ar-IQ" dirty="0">
                <a:ea typeface="Calibri"/>
                <a:cs typeface="Times New Roman"/>
              </a:rPr>
              <a:t> على الغطاء النباتي . </a:t>
            </a:r>
            <a:endParaRPr lang="en-US" sz="2400" dirty="0">
              <a:ea typeface="Calibri"/>
              <a:cs typeface="Arial"/>
            </a:endParaRPr>
          </a:p>
          <a:p>
            <a:pPr algn="just">
              <a:lnSpc>
                <a:spcPct val="115000"/>
              </a:lnSpc>
              <a:spcAft>
                <a:spcPts val="1000"/>
              </a:spcAft>
            </a:pPr>
            <a:r>
              <a:rPr lang="ar-IQ" dirty="0">
                <a:ea typeface="Calibri"/>
                <a:cs typeface="Times New Roman"/>
              </a:rPr>
              <a:t>أ – </a:t>
            </a:r>
            <a:r>
              <a:rPr lang="ar-IQ" dirty="0" err="1">
                <a:ea typeface="Calibri"/>
                <a:cs typeface="Times New Roman"/>
              </a:rPr>
              <a:t>تاثير</a:t>
            </a:r>
            <a:r>
              <a:rPr lang="ar-IQ" dirty="0">
                <a:ea typeface="Calibri"/>
                <a:cs typeface="Times New Roman"/>
              </a:rPr>
              <a:t> المناخ على بعض صفات التربة الكيميائية .</a:t>
            </a:r>
            <a:endParaRPr lang="en-US" sz="2400" dirty="0">
              <a:ea typeface="Calibri"/>
              <a:cs typeface="Arial"/>
            </a:endParaRPr>
          </a:p>
          <a:p>
            <a:r>
              <a:rPr lang="ar-IQ" dirty="0" smtClean="0">
                <a:effectLst/>
                <a:ea typeface="Calibri"/>
                <a:cs typeface="Times New Roman"/>
              </a:rPr>
              <a:t>في المناطق الرطبة : غسل نواتج التجوية في التربة الى الماء الارضي ثم الانهر والمحيطات</a:t>
            </a:r>
            <a:endParaRPr lang="ar-IQ" dirty="0"/>
          </a:p>
        </p:txBody>
      </p:sp>
    </p:spTree>
    <p:extLst>
      <p:ext uri="{BB962C8B-B14F-4D97-AF65-F5344CB8AC3E}">
        <p14:creationId xmlns:p14="http://schemas.microsoft.com/office/powerpoint/2010/main" val="8219613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p:txBody>
          <a:bodyPr>
            <a:normAutofit fontScale="70000" lnSpcReduction="20000"/>
          </a:bodyPr>
          <a:lstStyle/>
          <a:p>
            <a:pPr algn="just">
              <a:lnSpc>
                <a:spcPct val="115000"/>
              </a:lnSpc>
              <a:spcAft>
                <a:spcPts val="1000"/>
              </a:spcAft>
            </a:pPr>
            <a:r>
              <a:rPr lang="ar-IQ" dirty="0">
                <a:ea typeface="Calibri"/>
                <a:cs typeface="Times New Roman"/>
              </a:rPr>
              <a:t>في المناطق الجافة : تتراكم النواتج في الافاق العليا حيث تكون غنية بالمواد القابلة للذوبان . </a:t>
            </a:r>
            <a:endParaRPr lang="en-US" sz="2400" dirty="0">
              <a:ea typeface="Calibri"/>
              <a:cs typeface="Arial"/>
            </a:endParaRPr>
          </a:p>
          <a:p>
            <a:pPr algn="just">
              <a:lnSpc>
                <a:spcPct val="115000"/>
              </a:lnSpc>
              <a:spcAft>
                <a:spcPts val="1000"/>
              </a:spcAft>
            </a:pPr>
            <a:r>
              <a:rPr lang="ar-IQ" dirty="0">
                <a:ea typeface="Calibri"/>
                <a:cs typeface="Times New Roman"/>
              </a:rPr>
              <a:t>لقد قام </a:t>
            </a:r>
            <a:r>
              <a:rPr lang="en-US" dirty="0" err="1" smtClean="0">
                <a:effectLst/>
                <a:latin typeface="Times New Roman"/>
                <a:ea typeface="Calibri"/>
                <a:cs typeface="Arial"/>
              </a:rPr>
              <a:t>Hilgard</a:t>
            </a:r>
            <a:r>
              <a:rPr lang="en-US" dirty="0" smtClean="0">
                <a:effectLst/>
                <a:latin typeface="Times New Roman"/>
                <a:ea typeface="Calibri"/>
                <a:cs typeface="Arial"/>
              </a:rPr>
              <a:t> 1892 </a:t>
            </a:r>
            <a:r>
              <a:rPr lang="ar-IQ" dirty="0">
                <a:ea typeface="Calibri"/>
                <a:cs typeface="Times New Roman"/>
              </a:rPr>
              <a:t> بتحليل 500 عينة من ترب سطحية للمناطق الجافة والرطبة ووجد ان النسبة المئوية للمواد الذائبة كانت حوالي 15 % للمناطق </a:t>
            </a:r>
            <a:r>
              <a:rPr lang="ar-IQ" dirty="0" smtClean="0">
                <a:ea typeface="Calibri"/>
                <a:cs typeface="Times New Roman"/>
              </a:rPr>
              <a:t>الرطبة </a:t>
            </a:r>
            <a:r>
              <a:rPr lang="ar-IQ" dirty="0">
                <a:ea typeface="Calibri"/>
                <a:cs typeface="Times New Roman"/>
              </a:rPr>
              <a:t>و 30 % للمناطق الجافة ووجد ايضا ان المناطق الجافة تحتوي على نسبة </a:t>
            </a:r>
            <a:r>
              <a:rPr lang="ar-IQ" dirty="0" smtClean="0">
                <a:ea typeface="Calibri"/>
                <a:cs typeface="Times New Roman"/>
              </a:rPr>
              <a:t>اعلى </a:t>
            </a:r>
            <a:r>
              <a:rPr lang="ar-IQ" dirty="0">
                <a:ea typeface="Calibri"/>
                <a:cs typeface="Times New Roman"/>
              </a:rPr>
              <a:t>من الكالسيوم والمغنسيوم والبوتاسيوم والصوديوم من المناطق </a:t>
            </a:r>
            <a:r>
              <a:rPr lang="ar-IQ" dirty="0" smtClean="0">
                <a:ea typeface="Calibri"/>
                <a:cs typeface="Times New Roman"/>
              </a:rPr>
              <a:t>الرطبة </a:t>
            </a:r>
            <a:r>
              <a:rPr lang="ar-IQ" dirty="0">
                <a:ea typeface="Calibri"/>
                <a:cs typeface="Times New Roman"/>
              </a:rPr>
              <a:t>.</a:t>
            </a:r>
            <a:endParaRPr lang="en-US" sz="2400" dirty="0">
              <a:ea typeface="Calibri"/>
              <a:cs typeface="Arial"/>
            </a:endParaRPr>
          </a:p>
          <a:p>
            <a:pPr algn="just">
              <a:lnSpc>
                <a:spcPct val="115000"/>
              </a:lnSpc>
              <a:spcAft>
                <a:spcPts val="1000"/>
              </a:spcAft>
            </a:pPr>
            <a:r>
              <a:rPr lang="ar-IQ" dirty="0">
                <a:ea typeface="Calibri"/>
                <a:cs typeface="Times New Roman"/>
              </a:rPr>
              <a:t>شكل ص 48 يمثل العلاقة بين التساقط السنوي وكل من سعة التبادل </a:t>
            </a:r>
            <a:r>
              <a:rPr lang="ar-IQ" dirty="0" err="1">
                <a:ea typeface="Calibri"/>
                <a:cs typeface="Times New Roman"/>
              </a:rPr>
              <a:t>للايونات</a:t>
            </a:r>
            <a:r>
              <a:rPr lang="ar-IQ" dirty="0">
                <a:ea typeface="Calibri"/>
                <a:cs typeface="Times New Roman"/>
              </a:rPr>
              <a:t> الموجبة وايونات الهيدروجين القابلة للتبادل على معقد التبادل . </a:t>
            </a:r>
            <a:endParaRPr lang="en-US" sz="2400" dirty="0">
              <a:ea typeface="Calibri"/>
              <a:cs typeface="Arial"/>
            </a:endParaRPr>
          </a:p>
          <a:p>
            <a:pPr>
              <a:lnSpc>
                <a:spcPct val="115000"/>
              </a:lnSpc>
              <a:spcAft>
                <a:spcPts val="1000"/>
              </a:spcAft>
            </a:pPr>
            <a:r>
              <a:rPr lang="ar-IQ" dirty="0">
                <a:ea typeface="Calibri"/>
                <a:cs typeface="Times New Roman"/>
              </a:rPr>
              <a:t>يظهر من الشكل انه في المناطق السطحية يتم غسل الاملاح الذائبة والعناصر القاعدية من مقد التربة وتميل التربة الى التفاعل الحامضي بسبب حلول ايون الهيدروجين من الماء محل العناصر القاعدية على معقد التبادل . </a:t>
            </a:r>
            <a:endParaRPr lang="en-US" sz="2400" dirty="0">
              <a:ea typeface="Calibri"/>
              <a:cs typeface="Arial"/>
            </a:endParaRPr>
          </a:p>
          <a:p>
            <a:endParaRPr lang="ar-IQ" dirty="0"/>
          </a:p>
        </p:txBody>
      </p:sp>
    </p:spTree>
    <p:extLst>
      <p:ext uri="{BB962C8B-B14F-4D97-AF65-F5344CB8AC3E}">
        <p14:creationId xmlns:p14="http://schemas.microsoft.com/office/powerpoint/2010/main" val="13845562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20688" y="-891480"/>
            <a:ext cx="11579233" cy="7992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90702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p:txBody>
          <a:bodyPr>
            <a:normAutofit fontScale="92500" lnSpcReduction="10000"/>
          </a:bodyPr>
          <a:lstStyle/>
          <a:p>
            <a:pPr>
              <a:lnSpc>
                <a:spcPct val="115000"/>
              </a:lnSpc>
              <a:spcAft>
                <a:spcPts val="1000"/>
              </a:spcAft>
            </a:pPr>
            <a:r>
              <a:rPr lang="ar-IQ" dirty="0" err="1">
                <a:ea typeface="Calibri"/>
                <a:cs typeface="Times New Roman"/>
              </a:rPr>
              <a:t>تاثير</a:t>
            </a:r>
            <a:r>
              <a:rPr lang="ar-IQ" dirty="0">
                <a:ea typeface="Calibri"/>
                <a:cs typeface="Times New Roman"/>
              </a:rPr>
              <a:t> المناخ على محتوى التربة من المادة العضوية </a:t>
            </a:r>
            <a:endParaRPr lang="en-US" sz="2400" dirty="0">
              <a:ea typeface="Calibri"/>
              <a:cs typeface="Arial"/>
            </a:endParaRPr>
          </a:p>
          <a:p>
            <a:pPr>
              <a:lnSpc>
                <a:spcPct val="115000"/>
              </a:lnSpc>
              <a:spcAft>
                <a:spcPts val="1000"/>
              </a:spcAft>
            </a:pPr>
            <a:r>
              <a:rPr lang="ar-IQ" dirty="0">
                <a:ea typeface="Calibri"/>
                <a:cs typeface="Times New Roman"/>
              </a:rPr>
              <a:t>زيادة معدل درجات الحرارة السنوية تؤدي الى انخفاض في نسبة المادة العضوية في الترب المتشابهة </a:t>
            </a:r>
            <a:endParaRPr lang="en-US" sz="2400" dirty="0">
              <a:ea typeface="Calibri"/>
              <a:cs typeface="Arial"/>
            </a:endParaRPr>
          </a:p>
          <a:p>
            <a:pPr>
              <a:lnSpc>
                <a:spcPct val="115000"/>
              </a:lnSpc>
              <a:spcAft>
                <a:spcPts val="1000"/>
              </a:spcAft>
            </a:pPr>
            <a:r>
              <a:rPr lang="ar-IQ" dirty="0">
                <a:ea typeface="Calibri"/>
                <a:cs typeface="Times New Roman"/>
              </a:rPr>
              <a:t>شكل 2-9 ص 49 </a:t>
            </a:r>
            <a:endParaRPr lang="en-US" sz="2400" dirty="0">
              <a:ea typeface="Calibri"/>
              <a:cs typeface="Arial"/>
            </a:endParaRPr>
          </a:p>
          <a:p>
            <a:pPr>
              <a:lnSpc>
                <a:spcPct val="115000"/>
              </a:lnSpc>
              <a:spcAft>
                <a:spcPts val="1000"/>
              </a:spcAft>
            </a:pPr>
            <a:r>
              <a:rPr lang="ar-IQ" dirty="0">
                <a:ea typeface="Calibri"/>
                <a:cs typeface="Times New Roman"/>
              </a:rPr>
              <a:t>وعلى عكس ذلك فان زيادة التساقط السنوي مع ثبوت الحرارة والعوامل الاخرى يؤدي الى زيادة النتروجين والمادة العضوية </a:t>
            </a:r>
            <a:endParaRPr lang="en-US" sz="2400" dirty="0">
              <a:ea typeface="Calibri"/>
              <a:cs typeface="Arial"/>
            </a:endParaRPr>
          </a:p>
          <a:p>
            <a:pPr>
              <a:lnSpc>
                <a:spcPct val="115000"/>
              </a:lnSpc>
              <a:spcAft>
                <a:spcPts val="1000"/>
              </a:spcAft>
            </a:pPr>
            <a:r>
              <a:rPr lang="ar-IQ" dirty="0">
                <a:ea typeface="Calibri"/>
                <a:cs typeface="Times New Roman"/>
              </a:rPr>
              <a:t>شكل 2-10 ص 50 </a:t>
            </a:r>
            <a:endParaRPr lang="en-US" sz="2400" dirty="0">
              <a:ea typeface="Calibri"/>
              <a:cs typeface="Arial"/>
            </a:endParaRPr>
          </a:p>
          <a:p>
            <a:endParaRPr lang="ar-IQ" dirty="0"/>
          </a:p>
        </p:txBody>
      </p:sp>
    </p:spTree>
    <p:extLst>
      <p:ext uri="{BB962C8B-B14F-4D97-AF65-F5344CB8AC3E}">
        <p14:creationId xmlns:p14="http://schemas.microsoft.com/office/powerpoint/2010/main" val="9897264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098" name="Picture 2" descr="C:\Users\rashad\Desktop\New folder\٢٠١٩١٠٠٥_٢١٣٠١٧.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333396" y="-793844"/>
            <a:ext cx="6898713" cy="8486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2930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5122" name="Picture 2" descr="C:\Users\rashad\Desktop\New folder\٢٠١٩١٠٠٥_٢١٣١٠٢.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285391" y="-1092374"/>
            <a:ext cx="6706692" cy="8918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0842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a:xfrm>
            <a:off x="395536" y="260648"/>
            <a:ext cx="8589640" cy="6120680"/>
          </a:xfrm>
        </p:spPr>
        <p:txBody>
          <a:bodyPr>
            <a:normAutofit lnSpcReduction="10000"/>
          </a:bodyPr>
          <a:lstStyle/>
          <a:p>
            <a:pPr>
              <a:lnSpc>
                <a:spcPct val="115000"/>
              </a:lnSpc>
              <a:spcAft>
                <a:spcPts val="1000"/>
              </a:spcAft>
            </a:pPr>
            <a:r>
              <a:rPr lang="ar-IQ" sz="3600" b="1" dirty="0">
                <a:ea typeface="Calibri"/>
                <a:cs typeface="Times New Roman"/>
              </a:rPr>
              <a:t>الاحياء كعامل من عوامل تكوين التربة . </a:t>
            </a:r>
            <a:endParaRPr lang="en-US" sz="2400" dirty="0">
              <a:ea typeface="Calibri"/>
              <a:cs typeface="Arial"/>
            </a:endParaRPr>
          </a:p>
          <a:p>
            <a:pPr>
              <a:lnSpc>
                <a:spcPct val="115000"/>
              </a:lnSpc>
              <a:spcAft>
                <a:spcPts val="1000"/>
              </a:spcAft>
            </a:pPr>
            <a:r>
              <a:rPr lang="ar-IQ" dirty="0">
                <a:ea typeface="Calibri"/>
                <a:cs typeface="Times New Roman"/>
              </a:rPr>
              <a:t>تعتبر النباتات من اهم الاحياء بالنسبة الى تطور التربة , حيث يحفظ الغطاء النباتي التربة من وقع قطرات المطر ويقلل من التعرية ومن كمية الماء الجاري فوق سطح التربة ويزيد من الماء </a:t>
            </a:r>
            <a:r>
              <a:rPr lang="ar-IQ" dirty="0" err="1">
                <a:ea typeface="Calibri"/>
                <a:cs typeface="Times New Roman"/>
              </a:rPr>
              <a:t>الغائض</a:t>
            </a:r>
            <a:r>
              <a:rPr lang="ar-IQ" dirty="0">
                <a:ea typeface="Calibri"/>
                <a:cs typeface="Times New Roman"/>
              </a:rPr>
              <a:t> في التربة والنباتات هي المصدر الرئيسي للمادة العضوية التي تساعد في كسب وسلب الاطيان وكذلك مع حركة العناصر الغذائية من </a:t>
            </a:r>
            <a:r>
              <a:rPr lang="en-US" dirty="0" smtClean="0">
                <a:effectLst/>
                <a:latin typeface="Times New Roman"/>
                <a:ea typeface="Calibri"/>
                <a:cs typeface="Arial"/>
              </a:rPr>
              <a:t> A </a:t>
            </a:r>
            <a:r>
              <a:rPr lang="ar-IQ" dirty="0">
                <a:ea typeface="Calibri"/>
                <a:cs typeface="Times New Roman"/>
              </a:rPr>
              <a:t>الى </a:t>
            </a:r>
            <a:r>
              <a:rPr lang="en-US" dirty="0" smtClean="0">
                <a:effectLst/>
                <a:latin typeface="Times New Roman"/>
                <a:ea typeface="Calibri"/>
                <a:cs typeface="Arial"/>
              </a:rPr>
              <a:t>B </a:t>
            </a:r>
            <a:r>
              <a:rPr lang="ar-IQ" dirty="0">
                <a:ea typeface="Calibri"/>
                <a:cs typeface="Times New Roman"/>
              </a:rPr>
              <a:t> . </a:t>
            </a:r>
            <a:endParaRPr lang="en-US" sz="2400" dirty="0">
              <a:ea typeface="Calibri"/>
              <a:cs typeface="Arial"/>
            </a:endParaRPr>
          </a:p>
          <a:p>
            <a:pPr>
              <a:lnSpc>
                <a:spcPct val="115000"/>
              </a:lnSpc>
              <a:spcAft>
                <a:spcPts val="1000"/>
              </a:spcAft>
            </a:pPr>
            <a:r>
              <a:rPr lang="ar-IQ" dirty="0">
                <a:ea typeface="Calibri"/>
                <a:cs typeface="Times New Roman"/>
              </a:rPr>
              <a:t>تزداد نسبة المادة العضوية مع زيادة كثافة الغطاء النباتي عند تشابه بقية العوامل تقسم النباتات الطبيعية الى نوعين  الاشجار والحشائش والتي تمثل الغابات ومناطق الحشائش على التوالي .</a:t>
            </a:r>
            <a:endParaRPr lang="en-US" sz="2400" dirty="0">
              <a:ea typeface="Calibri"/>
              <a:cs typeface="Arial"/>
            </a:endParaRPr>
          </a:p>
          <a:p>
            <a:endParaRPr lang="ar-IQ" dirty="0"/>
          </a:p>
        </p:txBody>
      </p:sp>
    </p:spTree>
    <p:extLst>
      <p:ext uri="{BB962C8B-B14F-4D97-AF65-F5344CB8AC3E}">
        <p14:creationId xmlns:p14="http://schemas.microsoft.com/office/powerpoint/2010/main" val="25214221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a:xfrm>
            <a:off x="467544" y="188640"/>
            <a:ext cx="8517632" cy="6192688"/>
          </a:xfrm>
        </p:spPr>
        <p:txBody>
          <a:bodyPr>
            <a:normAutofit fontScale="92500" lnSpcReduction="20000"/>
          </a:bodyPr>
          <a:lstStyle/>
          <a:p>
            <a:pPr>
              <a:lnSpc>
                <a:spcPct val="115000"/>
              </a:lnSpc>
              <a:spcAft>
                <a:spcPts val="1000"/>
              </a:spcAft>
            </a:pPr>
            <a:r>
              <a:rPr lang="ar-IQ" dirty="0">
                <a:ea typeface="Calibri"/>
                <a:cs typeface="Times New Roman"/>
              </a:rPr>
              <a:t>اشارت الدراسات الى ان ترب مناطق الحشائش تحتوي في مقدها ما يقارب ضعف المادة العضوية عما في الغابات كذلك ان توزيع المادة العضوية في ترب الحشائش اكثر تدرجا عما في الغابات </a:t>
            </a:r>
            <a:endParaRPr lang="en-US" sz="2400" dirty="0">
              <a:ea typeface="Calibri"/>
              <a:cs typeface="Arial"/>
            </a:endParaRPr>
          </a:p>
          <a:p>
            <a:pPr>
              <a:lnSpc>
                <a:spcPct val="115000"/>
              </a:lnSpc>
              <a:spcAft>
                <a:spcPts val="1000"/>
              </a:spcAft>
            </a:pPr>
            <a:r>
              <a:rPr lang="ar-IQ" dirty="0">
                <a:ea typeface="Calibri"/>
                <a:cs typeface="Times New Roman"/>
              </a:rPr>
              <a:t>شكل ص 51    2 -12 </a:t>
            </a:r>
            <a:endParaRPr lang="en-US" sz="2400" dirty="0">
              <a:ea typeface="Calibri"/>
              <a:cs typeface="Arial"/>
            </a:endParaRPr>
          </a:p>
          <a:p>
            <a:pPr>
              <a:lnSpc>
                <a:spcPct val="115000"/>
              </a:lnSpc>
              <a:spcAft>
                <a:spcPts val="1000"/>
              </a:spcAft>
            </a:pPr>
            <a:r>
              <a:rPr lang="ar-IQ" dirty="0">
                <a:ea typeface="Calibri"/>
                <a:cs typeface="Times New Roman"/>
              </a:rPr>
              <a:t>ان الاختلاف في التوزيع يعود الى ان المادة العضوية في ترب الغابات </a:t>
            </a:r>
            <a:r>
              <a:rPr lang="ar-IQ" dirty="0" err="1">
                <a:ea typeface="Calibri"/>
                <a:cs typeface="Times New Roman"/>
              </a:rPr>
              <a:t>تاتي</a:t>
            </a:r>
            <a:r>
              <a:rPr lang="ar-IQ" dirty="0">
                <a:ea typeface="Calibri"/>
                <a:cs typeface="Times New Roman"/>
              </a:rPr>
              <a:t> عن طريق التساقط </a:t>
            </a:r>
            <a:r>
              <a:rPr lang="ar-IQ" dirty="0" err="1">
                <a:ea typeface="Calibri"/>
                <a:cs typeface="Times New Roman"/>
              </a:rPr>
              <a:t>للاوراق</a:t>
            </a:r>
            <a:r>
              <a:rPr lang="ar-IQ" dirty="0">
                <a:ea typeface="Calibri"/>
                <a:cs typeface="Times New Roman"/>
              </a:rPr>
              <a:t> فوق السطح اما في الحشائش فان نسبة كبيرة من المادة العضوية </a:t>
            </a:r>
            <a:r>
              <a:rPr lang="ar-IQ" dirty="0" err="1">
                <a:ea typeface="Calibri"/>
                <a:cs typeface="Times New Roman"/>
              </a:rPr>
              <a:t>تاتي</a:t>
            </a:r>
            <a:r>
              <a:rPr lang="ar-IQ" dirty="0">
                <a:ea typeface="Calibri"/>
                <a:cs typeface="Times New Roman"/>
              </a:rPr>
              <a:t> من جذور الحشائش الليفية لذا فان التوزيع يكون تدريجي . </a:t>
            </a:r>
            <a:endParaRPr lang="en-US" sz="2400" dirty="0">
              <a:ea typeface="Calibri"/>
              <a:cs typeface="Arial"/>
            </a:endParaRPr>
          </a:p>
          <a:p>
            <a:pPr>
              <a:lnSpc>
                <a:spcPct val="115000"/>
              </a:lnSpc>
              <a:spcAft>
                <a:spcPts val="1000"/>
              </a:spcAft>
            </a:pPr>
            <a:r>
              <a:rPr lang="ar-IQ" dirty="0">
                <a:ea typeface="Calibri"/>
                <a:cs typeface="Times New Roman"/>
              </a:rPr>
              <a:t>تختلف النباتات </a:t>
            </a:r>
            <a:r>
              <a:rPr lang="ar-IQ" dirty="0" err="1">
                <a:ea typeface="Calibri"/>
                <a:cs typeface="Times New Roman"/>
              </a:rPr>
              <a:t>بتاثيرها</a:t>
            </a:r>
            <a:r>
              <a:rPr lang="ar-IQ" dirty="0">
                <a:ea typeface="Calibri"/>
                <a:cs typeface="Times New Roman"/>
              </a:rPr>
              <a:t> على تطور الترب بسبب ان النباتات تختلف قابليتها على امتصاص العناصر ولها القابلية في الاختيار بين العناصر الممتصة مما يؤثر على نوع وكمية العناصر التي ستعاد الى التربة بعد سقوط الاوراق وتحللها . </a:t>
            </a:r>
            <a:endParaRPr lang="en-US" sz="2400" dirty="0">
              <a:ea typeface="Calibri"/>
              <a:cs typeface="Arial"/>
            </a:endParaRPr>
          </a:p>
          <a:p>
            <a:endParaRPr lang="ar-IQ" dirty="0"/>
          </a:p>
        </p:txBody>
      </p:sp>
    </p:spTree>
    <p:extLst>
      <p:ext uri="{BB962C8B-B14F-4D97-AF65-F5344CB8AC3E}">
        <p14:creationId xmlns:p14="http://schemas.microsoft.com/office/powerpoint/2010/main" val="8121989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6146" name="Picture 2" descr="C:\Users\rashad\Desktop\New folder\٢٠١٩١٠٠٥_٢١٣١١٤.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8520" y="-2979714"/>
            <a:ext cx="8640960" cy="10081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1178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a:xfrm>
            <a:off x="467544" y="188640"/>
            <a:ext cx="8445624" cy="6120680"/>
          </a:xfrm>
        </p:spPr>
        <p:txBody>
          <a:bodyPr>
            <a:normAutofit fontScale="85000" lnSpcReduction="10000"/>
          </a:bodyPr>
          <a:lstStyle/>
          <a:p>
            <a:pPr>
              <a:lnSpc>
                <a:spcPct val="115000"/>
              </a:lnSpc>
              <a:spcAft>
                <a:spcPts val="1000"/>
              </a:spcAft>
            </a:pPr>
            <a:r>
              <a:rPr lang="ar-IQ" dirty="0">
                <a:ea typeface="Calibri"/>
                <a:cs typeface="Times New Roman"/>
              </a:rPr>
              <a:t>وجد الباحثون ان سلب وكسب الاطيان وغسل العناصر الغذائية تحت غطاء من الغابات والاشجار لتساقط والحشائش يختلف حسب اختلاف </a:t>
            </a:r>
            <a:r>
              <a:rPr lang="ar-IQ" dirty="0" smtClean="0">
                <a:ea typeface="Calibri"/>
                <a:cs typeface="Times New Roman"/>
              </a:rPr>
              <a:t>هذه </a:t>
            </a:r>
            <a:r>
              <a:rPr lang="ar-IQ" dirty="0">
                <a:ea typeface="Calibri"/>
                <a:cs typeface="Times New Roman"/>
              </a:rPr>
              <a:t>النباتات عند نفس مادة الام ونفس الظروف الجوية والعوامل الاخرى وذلك </a:t>
            </a:r>
            <a:endParaRPr lang="en-US" sz="2400" dirty="0">
              <a:ea typeface="Calibri"/>
              <a:cs typeface="Arial"/>
            </a:endParaRPr>
          </a:p>
          <a:p>
            <a:pPr>
              <a:lnSpc>
                <a:spcPct val="115000"/>
              </a:lnSpc>
              <a:spcAft>
                <a:spcPts val="1000"/>
              </a:spcAft>
            </a:pPr>
            <a:r>
              <a:rPr lang="ar-IQ" dirty="0">
                <a:ea typeface="Calibri"/>
                <a:cs typeface="Times New Roman"/>
              </a:rPr>
              <a:t>1- اما ان كمية العناصر القاعدية التي يتم اعادتها الى السطح تكون اعلى في الحشائش عما في الاشجار </a:t>
            </a:r>
            <a:r>
              <a:rPr lang="ar-IQ" dirty="0" err="1" smtClean="0">
                <a:ea typeface="Calibri"/>
                <a:cs typeface="Times New Roman"/>
              </a:rPr>
              <a:t>النفظيه</a:t>
            </a:r>
            <a:r>
              <a:rPr lang="ar-IQ" dirty="0" smtClean="0">
                <a:ea typeface="Calibri"/>
                <a:cs typeface="Times New Roman"/>
              </a:rPr>
              <a:t> </a:t>
            </a:r>
            <a:r>
              <a:rPr lang="ar-IQ" dirty="0">
                <a:ea typeface="Calibri"/>
                <a:cs typeface="Times New Roman"/>
              </a:rPr>
              <a:t>مما في الغابات .</a:t>
            </a:r>
            <a:endParaRPr lang="en-US" sz="2400" dirty="0">
              <a:ea typeface="Calibri"/>
              <a:cs typeface="Arial"/>
            </a:endParaRPr>
          </a:p>
          <a:p>
            <a:pPr>
              <a:lnSpc>
                <a:spcPct val="115000"/>
              </a:lnSpc>
              <a:spcAft>
                <a:spcPts val="1000"/>
              </a:spcAft>
            </a:pPr>
            <a:r>
              <a:rPr lang="ar-IQ" dirty="0">
                <a:ea typeface="Calibri"/>
                <a:cs typeface="Times New Roman"/>
              </a:rPr>
              <a:t>2- او ان النظام الجذري للغابات اكثر عمقا في الاشجار </a:t>
            </a:r>
            <a:r>
              <a:rPr lang="ar-IQ" dirty="0" err="1" smtClean="0">
                <a:ea typeface="Calibri"/>
                <a:cs typeface="Times New Roman"/>
              </a:rPr>
              <a:t>النفظيه</a:t>
            </a:r>
            <a:r>
              <a:rPr lang="ar-IQ" dirty="0" smtClean="0">
                <a:ea typeface="Calibri"/>
                <a:cs typeface="Times New Roman"/>
              </a:rPr>
              <a:t> </a:t>
            </a:r>
            <a:r>
              <a:rPr lang="ar-IQ" dirty="0">
                <a:ea typeface="Calibri"/>
                <a:cs typeface="Times New Roman"/>
              </a:rPr>
              <a:t>والحشائش ولذلك فان امتصاص الماء تحت الغابات سيكون في اعماق ابعد وسيكون جفاف التربة تحت الغابات الى اعماق اكبر مما يؤدي الى ان يكون ماء الامطار اكثر فاعلية في الغسل قبل </a:t>
            </a:r>
            <a:r>
              <a:rPr lang="ar-IQ" dirty="0" smtClean="0">
                <a:ea typeface="Calibri"/>
                <a:cs typeface="Times New Roman"/>
              </a:rPr>
              <a:t>امتصاصه </a:t>
            </a:r>
            <a:r>
              <a:rPr lang="ar-IQ" dirty="0">
                <a:ea typeface="Calibri"/>
                <a:cs typeface="Times New Roman"/>
              </a:rPr>
              <a:t>من قبل الجذور . </a:t>
            </a:r>
            <a:endParaRPr lang="en-US" sz="2400" dirty="0">
              <a:ea typeface="Calibri"/>
              <a:cs typeface="Arial"/>
            </a:endParaRPr>
          </a:p>
          <a:p>
            <a:pPr>
              <a:lnSpc>
                <a:spcPct val="115000"/>
              </a:lnSpc>
              <a:spcAft>
                <a:spcPts val="1000"/>
              </a:spcAft>
            </a:pPr>
            <a:r>
              <a:rPr lang="ar-IQ" dirty="0">
                <a:ea typeface="Calibri"/>
                <a:cs typeface="Times New Roman"/>
              </a:rPr>
              <a:t>3- او يكون الماء </a:t>
            </a:r>
            <a:r>
              <a:rPr lang="ar-IQ" dirty="0" smtClean="0">
                <a:ea typeface="Calibri"/>
                <a:cs typeface="Times New Roman"/>
              </a:rPr>
              <a:t>الغائظ </a:t>
            </a:r>
            <a:r>
              <a:rPr lang="ar-IQ" dirty="0">
                <a:ea typeface="Calibri"/>
                <a:cs typeface="Times New Roman"/>
              </a:rPr>
              <a:t>في التربة اكثر حموضة في حالة غطاء الغابات بسبب وجود افق عضوي اكثر سمكا ولذلك ستغسل القواعد المتبادلة بدرجة اكبر . </a:t>
            </a:r>
            <a:endParaRPr lang="en-US" sz="2400" dirty="0">
              <a:ea typeface="Calibri"/>
              <a:cs typeface="Arial"/>
            </a:endParaRPr>
          </a:p>
          <a:p>
            <a:endParaRPr lang="ar-IQ" dirty="0"/>
          </a:p>
        </p:txBody>
      </p:sp>
    </p:spTree>
    <p:extLst>
      <p:ext uri="{BB962C8B-B14F-4D97-AF65-F5344CB8AC3E}">
        <p14:creationId xmlns:p14="http://schemas.microsoft.com/office/powerpoint/2010/main" val="35638375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a:xfrm>
            <a:off x="467544" y="116632"/>
            <a:ext cx="8664884" cy="6480720"/>
          </a:xfrm>
        </p:spPr>
        <p:txBody>
          <a:bodyPr>
            <a:normAutofit fontScale="32500" lnSpcReduction="20000"/>
          </a:bodyPr>
          <a:lstStyle/>
          <a:p>
            <a:pPr>
              <a:lnSpc>
                <a:spcPct val="115000"/>
              </a:lnSpc>
              <a:spcAft>
                <a:spcPts val="1000"/>
              </a:spcAft>
              <a:tabLst>
                <a:tab pos="2435860" algn="l"/>
              </a:tabLst>
            </a:pPr>
            <a:r>
              <a:rPr lang="ar-IQ" sz="6400" b="1" dirty="0">
                <a:ea typeface="Calibri"/>
                <a:cs typeface="+mj-cs"/>
              </a:rPr>
              <a:t>عمليات تكوين التربة </a:t>
            </a:r>
            <a:r>
              <a:rPr lang="en-US" sz="6400" b="1" dirty="0" smtClean="0">
                <a:effectLst/>
                <a:latin typeface="Times New Roman"/>
                <a:ea typeface="Calibri"/>
                <a:cs typeface="+mj-cs"/>
              </a:rPr>
              <a:t>Processes  of soil  Formation  </a:t>
            </a:r>
            <a:endParaRPr lang="en-US" sz="5600" dirty="0">
              <a:ea typeface="Calibri"/>
              <a:cs typeface="+mj-cs"/>
            </a:endParaRPr>
          </a:p>
          <a:p>
            <a:pPr>
              <a:lnSpc>
                <a:spcPct val="150000"/>
              </a:lnSpc>
              <a:spcAft>
                <a:spcPts val="1000"/>
              </a:spcAft>
              <a:tabLst>
                <a:tab pos="2435860" algn="l"/>
              </a:tabLst>
            </a:pPr>
            <a:r>
              <a:rPr lang="ar-IQ" sz="6400" dirty="0">
                <a:ea typeface="Calibri"/>
                <a:cs typeface="+mj-cs"/>
              </a:rPr>
              <a:t>على الرغم من ما يحدث من عمليات تكوين التربة مثل التجوية وتكوين المعادن الطينية وتكوين وتراكم الدبال وتبادل الايونات او فقد المواد الغروية والعضوية بين الافاق وترسيب الاملاح والمزج الميكانيكي للتربة او المزج </a:t>
            </a:r>
            <a:r>
              <a:rPr lang="ar-IQ" sz="6400" dirty="0" err="1">
                <a:ea typeface="Calibri"/>
                <a:cs typeface="+mj-cs"/>
              </a:rPr>
              <a:t>البايولوجي</a:t>
            </a:r>
            <a:r>
              <a:rPr lang="ar-IQ" sz="6400" dirty="0">
                <a:ea typeface="Calibri"/>
                <a:cs typeface="+mj-cs"/>
              </a:rPr>
              <a:t> بواسطة الاحياء الموجودة فيها الا انه </a:t>
            </a:r>
            <a:r>
              <a:rPr lang="ar-IQ" sz="6400" dirty="0" err="1">
                <a:ea typeface="Calibri"/>
                <a:cs typeface="+mj-cs"/>
              </a:rPr>
              <a:t>بالامكان</a:t>
            </a:r>
            <a:r>
              <a:rPr lang="ar-IQ" sz="6400" dirty="0">
                <a:ea typeface="Calibri"/>
                <a:cs typeface="+mj-cs"/>
              </a:rPr>
              <a:t> وضع </a:t>
            </a:r>
            <a:r>
              <a:rPr lang="ar-IQ" sz="6400" dirty="0" err="1">
                <a:ea typeface="Calibri"/>
                <a:cs typeface="+mj-cs"/>
              </a:rPr>
              <a:t>هذة</a:t>
            </a:r>
            <a:r>
              <a:rPr lang="ar-IQ" sz="6400" dirty="0">
                <a:ea typeface="Calibri"/>
                <a:cs typeface="+mj-cs"/>
              </a:rPr>
              <a:t> العمليات في اربعة مجاميع  . </a:t>
            </a:r>
            <a:endParaRPr lang="en-US" sz="5600" dirty="0">
              <a:ea typeface="Calibri"/>
              <a:cs typeface="+mj-cs"/>
            </a:endParaRPr>
          </a:p>
          <a:p>
            <a:pPr>
              <a:lnSpc>
                <a:spcPct val="150000"/>
              </a:lnSpc>
              <a:spcAft>
                <a:spcPts val="1000"/>
              </a:spcAft>
              <a:tabLst>
                <a:tab pos="2435860" algn="l"/>
              </a:tabLst>
            </a:pPr>
            <a:r>
              <a:rPr lang="ar-IQ" sz="6400" dirty="0">
                <a:ea typeface="Calibri"/>
                <a:cs typeface="+mj-cs"/>
              </a:rPr>
              <a:t>1- الاضافة او التراكم : تراكم المادة العضوية على شكل دبال في الافاق </a:t>
            </a:r>
            <a:r>
              <a:rPr lang="ar-IQ" sz="6400" dirty="0" err="1">
                <a:ea typeface="Calibri"/>
                <a:cs typeface="+mj-cs"/>
              </a:rPr>
              <a:t>الطمية</a:t>
            </a:r>
            <a:r>
              <a:rPr lang="ar-IQ" sz="6400" dirty="0">
                <a:ea typeface="Calibri"/>
                <a:cs typeface="+mj-cs"/>
              </a:rPr>
              <a:t> وتراكم المادة الغروية </a:t>
            </a:r>
            <a:r>
              <a:rPr lang="ar-IQ" sz="6400" dirty="0" err="1">
                <a:ea typeface="Calibri"/>
                <a:cs typeface="+mj-cs"/>
              </a:rPr>
              <a:t>كاطيان</a:t>
            </a:r>
            <a:r>
              <a:rPr lang="ar-IQ" sz="6400" dirty="0">
                <a:ea typeface="Calibri"/>
                <a:cs typeface="+mj-cs"/>
              </a:rPr>
              <a:t> </a:t>
            </a:r>
            <a:r>
              <a:rPr lang="ar-IQ" sz="6400" dirty="0" err="1">
                <a:ea typeface="Calibri"/>
                <a:cs typeface="+mj-cs"/>
              </a:rPr>
              <a:t>السليكات</a:t>
            </a:r>
            <a:r>
              <a:rPr lang="ar-IQ" sz="6400" dirty="0">
                <a:ea typeface="Calibri"/>
                <a:cs typeface="+mj-cs"/>
              </a:rPr>
              <a:t> واكاسيد وهيدروكسيدات الحديد والالمنيوم . </a:t>
            </a:r>
            <a:endParaRPr lang="en-US" sz="5600" dirty="0">
              <a:ea typeface="Calibri"/>
              <a:cs typeface="+mj-cs"/>
            </a:endParaRPr>
          </a:p>
          <a:p>
            <a:pPr>
              <a:lnSpc>
                <a:spcPct val="150000"/>
              </a:lnSpc>
              <a:spcAft>
                <a:spcPts val="1000"/>
              </a:spcAft>
              <a:tabLst>
                <a:tab pos="2435860" algn="l"/>
              </a:tabLst>
            </a:pPr>
            <a:r>
              <a:rPr lang="ar-IQ" sz="6400" dirty="0">
                <a:ea typeface="Calibri"/>
                <a:cs typeface="+mj-cs"/>
              </a:rPr>
              <a:t>2- التحول : تحول النتروجين العضوي الى معدني </a:t>
            </a:r>
            <a:endParaRPr lang="en-US" sz="5600" dirty="0">
              <a:ea typeface="Calibri"/>
              <a:cs typeface="+mj-cs"/>
            </a:endParaRPr>
          </a:p>
          <a:p>
            <a:pPr>
              <a:lnSpc>
                <a:spcPct val="150000"/>
              </a:lnSpc>
              <a:spcAft>
                <a:spcPts val="1000"/>
              </a:spcAft>
              <a:tabLst>
                <a:tab pos="2435860" algn="l"/>
              </a:tabLst>
            </a:pPr>
            <a:r>
              <a:rPr lang="ar-IQ" sz="6400" dirty="0">
                <a:ea typeface="Calibri"/>
                <a:cs typeface="+mj-cs"/>
              </a:rPr>
              <a:t>3- النقل : </a:t>
            </a:r>
            <a:r>
              <a:rPr lang="ar-IQ" sz="6400" dirty="0" smtClean="0">
                <a:ea typeface="Calibri"/>
                <a:cs typeface="+mj-cs"/>
              </a:rPr>
              <a:t>انتقال المواد من الافاق العليا الى الافاق السفلى </a:t>
            </a:r>
            <a:endParaRPr lang="en-US" sz="5600" dirty="0">
              <a:ea typeface="Calibri"/>
              <a:cs typeface="+mj-cs"/>
            </a:endParaRPr>
          </a:p>
          <a:p>
            <a:pPr>
              <a:lnSpc>
                <a:spcPct val="150000"/>
              </a:lnSpc>
              <a:spcAft>
                <a:spcPts val="1000"/>
              </a:spcAft>
              <a:tabLst>
                <a:tab pos="2435860" algn="l"/>
              </a:tabLst>
            </a:pPr>
            <a:r>
              <a:rPr lang="ar-IQ" sz="6400" dirty="0">
                <a:ea typeface="Calibri"/>
                <a:cs typeface="+mj-cs"/>
              </a:rPr>
              <a:t>4: الفقد : فقد الكاربون عند </a:t>
            </a:r>
            <a:r>
              <a:rPr lang="ar-IQ" sz="6400" dirty="0" err="1">
                <a:ea typeface="Calibri"/>
                <a:cs typeface="+mj-cs"/>
              </a:rPr>
              <a:t>تحولة</a:t>
            </a:r>
            <a:r>
              <a:rPr lang="ar-IQ" sz="6400" dirty="0">
                <a:ea typeface="Calibri"/>
                <a:cs typeface="+mj-cs"/>
              </a:rPr>
              <a:t> الى  ثاني اوكسيد الكاربون في التربة السطحية وفقد العناصر الغذائية عند غسلها من مقد التربة الى الطبقات السفلى . </a:t>
            </a:r>
            <a:endParaRPr lang="en-US" sz="5600" dirty="0">
              <a:ea typeface="Calibri"/>
              <a:cs typeface="+mj-cs"/>
            </a:endParaRPr>
          </a:p>
          <a:p>
            <a:endParaRPr lang="ar-IQ" dirty="0"/>
          </a:p>
        </p:txBody>
      </p:sp>
    </p:spTree>
    <p:extLst>
      <p:ext uri="{BB962C8B-B14F-4D97-AF65-F5344CB8AC3E}">
        <p14:creationId xmlns:p14="http://schemas.microsoft.com/office/powerpoint/2010/main" val="39903533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a:xfrm>
            <a:off x="395536" y="332656"/>
            <a:ext cx="8589640" cy="5904656"/>
          </a:xfrm>
        </p:spPr>
        <p:txBody>
          <a:bodyPr>
            <a:normAutofit fontScale="85000" lnSpcReduction="20000"/>
          </a:bodyPr>
          <a:lstStyle/>
          <a:p>
            <a:pPr>
              <a:lnSpc>
                <a:spcPct val="115000"/>
              </a:lnSpc>
              <a:spcAft>
                <a:spcPts val="1000"/>
              </a:spcAft>
            </a:pPr>
            <a:r>
              <a:rPr lang="ar-IQ" b="1" u="sng" dirty="0">
                <a:ea typeface="Calibri"/>
                <a:cs typeface="Times New Roman"/>
              </a:rPr>
              <a:t>الطوبوغرافية كعامل من عوامل تكوين التربة .</a:t>
            </a:r>
            <a:endParaRPr lang="en-US" sz="2400" dirty="0">
              <a:ea typeface="Calibri"/>
              <a:cs typeface="Arial"/>
            </a:endParaRPr>
          </a:p>
          <a:p>
            <a:pPr>
              <a:lnSpc>
                <a:spcPct val="115000"/>
              </a:lnSpc>
              <a:spcAft>
                <a:spcPts val="1000"/>
              </a:spcAft>
            </a:pPr>
            <a:r>
              <a:rPr lang="ar-IQ" dirty="0">
                <a:ea typeface="Calibri"/>
                <a:cs typeface="Times New Roman"/>
              </a:rPr>
              <a:t>يؤثر شكل سطح الارض على تطور مقد التربة من خلال </a:t>
            </a:r>
            <a:endParaRPr lang="en-US" sz="2400" dirty="0">
              <a:ea typeface="Calibri"/>
              <a:cs typeface="Arial"/>
            </a:endParaRPr>
          </a:p>
          <a:p>
            <a:pPr>
              <a:lnSpc>
                <a:spcPct val="115000"/>
              </a:lnSpc>
              <a:spcAft>
                <a:spcPts val="1000"/>
              </a:spcAft>
            </a:pPr>
            <a:r>
              <a:rPr lang="ar-IQ" dirty="0">
                <a:ea typeface="Calibri"/>
                <a:cs typeface="Times New Roman"/>
              </a:rPr>
              <a:t>1- </a:t>
            </a:r>
            <a:r>
              <a:rPr lang="ar-IQ" dirty="0" err="1">
                <a:ea typeface="Calibri"/>
                <a:cs typeface="Times New Roman"/>
              </a:rPr>
              <a:t>تاثير</a:t>
            </a:r>
            <a:r>
              <a:rPr lang="ar-IQ" dirty="0">
                <a:ea typeface="Calibri"/>
                <a:cs typeface="Times New Roman"/>
              </a:rPr>
              <a:t> على كمية الماء الغائظ داخل التربة والكمية الجارية فوق السطح </a:t>
            </a:r>
            <a:endParaRPr lang="en-US" sz="2400" dirty="0">
              <a:ea typeface="Calibri"/>
              <a:cs typeface="Arial"/>
            </a:endParaRPr>
          </a:p>
          <a:p>
            <a:pPr>
              <a:lnSpc>
                <a:spcPct val="115000"/>
              </a:lnSpc>
              <a:spcAft>
                <a:spcPts val="1000"/>
              </a:spcAft>
            </a:pPr>
            <a:r>
              <a:rPr lang="ar-IQ" dirty="0">
                <a:ea typeface="Calibri"/>
                <a:cs typeface="Times New Roman"/>
              </a:rPr>
              <a:t>2- </a:t>
            </a:r>
            <a:r>
              <a:rPr lang="ar-IQ" dirty="0" err="1">
                <a:ea typeface="Calibri"/>
                <a:cs typeface="Times New Roman"/>
              </a:rPr>
              <a:t>تاثير</a:t>
            </a:r>
            <a:r>
              <a:rPr lang="ar-IQ" dirty="0">
                <a:ea typeface="Calibri"/>
                <a:cs typeface="Times New Roman"/>
              </a:rPr>
              <a:t> على مقدار التعرية التي تحدث في التربة </a:t>
            </a:r>
            <a:endParaRPr lang="en-US" sz="2400" dirty="0">
              <a:ea typeface="Calibri"/>
              <a:cs typeface="Arial"/>
            </a:endParaRPr>
          </a:p>
          <a:p>
            <a:pPr>
              <a:lnSpc>
                <a:spcPct val="115000"/>
              </a:lnSpc>
              <a:spcAft>
                <a:spcPts val="1000"/>
              </a:spcAft>
            </a:pPr>
            <a:r>
              <a:rPr lang="ar-IQ" dirty="0">
                <a:ea typeface="Calibri"/>
                <a:cs typeface="Times New Roman"/>
              </a:rPr>
              <a:t>3- </a:t>
            </a:r>
            <a:r>
              <a:rPr lang="ar-IQ" dirty="0" err="1">
                <a:ea typeface="Calibri"/>
                <a:cs typeface="Times New Roman"/>
              </a:rPr>
              <a:t>تاثير</a:t>
            </a:r>
            <a:r>
              <a:rPr lang="ar-IQ" dirty="0">
                <a:ea typeface="Calibri"/>
                <a:cs typeface="Times New Roman"/>
              </a:rPr>
              <a:t> على كمية المادة المنقولة بواسطة العوامل المختلفة من منطقة الى اخرى </a:t>
            </a:r>
            <a:endParaRPr lang="en-US" sz="2400" dirty="0">
              <a:ea typeface="Calibri"/>
              <a:cs typeface="Arial"/>
            </a:endParaRPr>
          </a:p>
          <a:p>
            <a:pPr>
              <a:lnSpc>
                <a:spcPct val="115000"/>
              </a:lnSpc>
              <a:spcAft>
                <a:spcPts val="1000"/>
              </a:spcAft>
            </a:pPr>
            <a:r>
              <a:rPr lang="ar-IQ" dirty="0">
                <a:ea typeface="Calibri"/>
                <a:cs typeface="Times New Roman"/>
              </a:rPr>
              <a:t> </a:t>
            </a:r>
            <a:endParaRPr lang="en-US" sz="2400" dirty="0">
              <a:ea typeface="Calibri"/>
              <a:cs typeface="Arial"/>
            </a:endParaRPr>
          </a:p>
          <a:p>
            <a:pPr>
              <a:lnSpc>
                <a:spcPct val="115000"/>
              </a:lnSpc>
              <a:spcAft>
                <a:spcPts val="1000"/>
              </a:spcAft>
            </a:pPr>
            <a:r>
              <a:rPr lang="ar-IQ" dirty="0">
                <a:ea typeface="Calibri"/>
                <a:cs typeface="Times New Roman"/>
              </a:rPr>
              <a:t>ان </a:t>
            </a:r>
            <a:r>
              <a:rPr lang="ar-IQ" dirty="0" err="1">
                <a:ea typeface="Calibri"/>
                <a:cs typeface="Times New Roman"/>
              </a:rPr>
              <a:t>تاثير</a:t>
            </a:r>
            <a:r>
              <a:rPr lang="ar-IQ" dirty="0">
                <a:ea typeface="Calibri"/>
                <a:cs typeface="Times New Roman"/>
              </a:rPr>
              <a:t> شكل سطح الارض يكون اكثر اهمية في تطور الترب في المناطق الرطبة عما علية في الجافة .</a:t>
            </a:r>
            <a:endParaRPr lang="en-US" sz="2400" dirty="0">
              <a:ea typeface="Calibri"/>
              <a:cs typeface="Arial"/>
            </a:endParaRPr>
          </a:p>
          <a:p>
            <a:pPr>
              <a:lnSpc>
                <a:spcPct val="115000"/>
              </a:lnSpc>
              <a:spcAft>
                <a:spcPts val="1000"/>
              </a:spcAft>
            </a:pPr>
            <a:r>
              <a:rPr lang="ar-IQ" dirty="0">
                <a:ea typeface="Calibri"/>
                <a:cs typeface="Times New Roman"/>
              </a:rPr>
              <a:t>ان جفاف الماء في التربة يؤثر من خلال التجوية الكيميائية والعمليات </a:t>
            </a:r>
            <a:r>
              <a:rPr lang="ar-IQ" dirty="0" err="1">
                <a:ea typeface="Calibri"/>
                <a:cs typeface="Times New Roman"/>
              </a:rPr>
              <a:t>البايولوجية</a:t>
            </a:r>
            <a:r>
              <a:rPr lang="ar-IQ" dirty="0">
                <a:ea typeface="Calibri"/>
                <a:cs typeface="Times New Roman"/>
              </a:rPr>
              <a:t> </a:t>
            </a:r>
            <a:endParaRPr lang="en-US" sz="2400" dirty="0">
              <a:ea typeface="Calibri"/>
              <a:cs typeface="Arial"/>
            </a:endParaRPr>
          </a:p>
        </p:txBody>
      </p:sp>
    </p:spTree>
    <p:extLst>
      <p:ext uri="{BB962C8B-B14F-4D97-AF65-F5344CB8AC3E}">
        <p14:creationId xmlns:p14="http://schemas.microsoft.com/office/powerpoint/2010/main" val="27629905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4" name="عنصر نائب للمحتوى 3"/>
          <p:cNvSpPr>
            <a:spLocks noGrp="1"/>
          </p:cNvSpPr>
          <p:nvPr>
            <p:ph idx="1"/>
          </p:nvPr>
        </p:nvSpPr>
        <p:spPr/>
        <p:txBody>
          <a:bodyPr>
            <a:normAutofit fontScale="62500" lnSpcReduction="20000"/>
          </a:bodyPr>
          <a:lstStyle/>
          <a:p>
            <a:pPr>
              <a:lnSpc>
                <a:spcPct val="115000"/>
              </a:lnSpc>
              <a:spcAft>
                <a:spcPts val="1000"/>
              </a:spcAft>
              <a:tabLst>
                <a:tab pos="3893185" algn="l"/>
              </a:tabLst>
            </a:pPr>
            <a:r>
              <a:rPr lang="ar-IQ" dirty="0">
                <a:ea typeface="Calibri"/>
                <a:cs typeface="Times New Roman"/>
              </a:rPr>
              <a:t>يؤثر ميلان سطح الارض على سرعة ازالة التربة السطحية 	</a:t>
            </a:r>
            <a:r>
              <a:rPr lang="ar-IQ" dirty="0" smtClean="0">
                <a:ea typeface="Calibri"/>
                <a:cs typeface="Times New Roman"/>
              </a:rPr>
              <a:t>    يقل </a:t>
            </a:r>
            <a:r>
              <a:rPr lang="ar-IQ" dirty="0">
                <a:ea typeface="Calibri"/>
                <a:cs typeface="Times New Roman"/>
              </a:rPr>
              <a:t>سمك </a:t>
            </a:r>
            <a:r>
              <a:rPr lang="ar-IQ" dirty="0" err="1">
                <a:ea typeface="Calibri"/>
                <a:cs typeface="Times New Roman"/>
              </a:rPr>
              <a:t>السولم</a:t>
            </a:r>
            <a:r>
              <a:rPr lang="ar-IQ" dirty="0">
                <a:ea typeface="Calibri"/>
                <a:cs typeface="Times New Roman"/>
              </a:rPr>
              <a:t> </a:t>
            </a:r>
            <a:endParaRPr lang="en-US" sz="2400" dirty="0">
              <a:ea typeface="Calibri"/>
              <a:cs typeface="Arial"/>
            </a:endParaRPr>
          </a:p>
          <a:p>
            <a:pPr algn="just">
              <a:lnSpc>
                <a:spcPct val="150000"/>
              </a:lnSpc>
              <a:spcAft>
                <a:spcPts val="1000"/>
              </a:spcAft>
              <a:tabLst>
                <a:tab pos="2865755" algn="ctr"/>
              </a:tabLst>
            </a:pPr>
            <a:r>
              <a:rPr lang="ar-IQ" dirty="0">
                <a:ea typeface="Calibri"/>
                <a:cs typeface="Times New Roman"/>
              </a:rPr>
              <a:t>الترب الواقعة على مناطق شديدة الانحدار             	  اقل سمكا واقل نسبة مادة عضوية من الترب الواقعة في الاحواض او في المناطق المستوية عندما يكون الماء الارضي بعيدا عن سطح الارض .</a:t>
            </a:r>
            <a:endParaRPr lang="en-US" sz="2400" dirty="0">
              <a:ea typeface="Calibri"/>
              <a:cs typeface="Arial"/>
            </a:endParaRPr>
          </a:p>
          <a:p>
            <a:pPr algn="just">
              <a:lnSpc>
                <a:spcPct val="150000"/>
              </a:lnSpc>
              <a:spcAft>
                <a:spcPts val="1000"/>
              </a:spcAft>
              <a:tabLst>
                <a:tab pos="2865755" algn="ctr"/>
              </a:tabLst>
            </a:pPr>
            <a:r>
              <a:rPr lang="ar-IQ" dirty="0">
                <a:ea typeface="Calibri"/>
                <a:cs typeface="Times New Roman"/>
              </a:rPr>
              <a:t>تؤثر الطوبوغرافية بشكل غير مباشر من خلال </a:t>
            </a:r>
            <a:r>
              <a:rPr lang="ar-IQ" dirty="0" err="1">
                <a:ea typeface="Calibri"/>
                <a:cs typeface="Times New Roman"/>
              </a:rPr>
              <a:t>تاثيرها</a:t>
            </a:r>
            <a:r>
              <a:rPr lang="ar-IQ" dirty="0">
                <a:ea typeface="Calibri"/>
                <a:cs typeface="Times New Roman"/>
              </a:rPr>
              <a:t> على نمو النبات </a:t>
            </a:r>
            <a:endParaRPr lang="en-US" sz="2400" dirty="0">
              <a:ea typeface="Calibri"/>
              <a:cs typeface="Arial"/>
            </a:endParaRPr>
          </a:p>
          <a:p>
            <a:pPr algn="just">
              <a:lnSpc>
                <a:spcPct val="150000"/>
              </a:lnSpc>
              <a:spcAft>
                <a:spcPts val="1000"/>
              </a:spcAft>
              <a:tabLst>
                <a:tab pos="2865755" algn="ctr"/>
              </a:tabLst>
            </a:pPr>
            <a:r>
              <a:rPr lang="ar-IQ" dirty="0">
                <a:ea typeface="Calibri"/>
                <a:cs typeface="Times New Roman"/>
              </a:rPr>
              <a:t>ان رداءة البزل تؤدي الى تراكم المواد العضوية في التربة بسبب رداءة التهوية التي تقلل من فعاليات احياء التربة المجهرية كما يؤدي الى تراكم المادة العضوية وعدم تفسخها . </a:t>
            </a:r>
            <a:endParaRPr lang="en-US" sz="2400" dirty="0">
              <a:ea typeface="Calibri"/>
              <a:cs typeface="Arial"/>
            </a:endParaRPr>
          </a:p>
          <a:p>
            <a:r>
              <a:rPr lang="ar-IQ" dirty="0" smtClean="0">
                <a:effectLst/>
                <a:ea typeface="Calibri"/>
                <a:cs typeface="Times New Roman"/>
              </a:rPr>
              <a:t>وبسبب الاختلاف في الطوبوغرافية على ظروف البزل فقد تتطور ترب مختلفة في نفس مادة الام وتحت نفس الظروف وبهذا يكون الاختلاف في الموقع والطوبوغرافية ويسمى مجموعة الترب المتطورة في نفس المادة الام وتحت نفس الظروف  مع اختلاف في الطوبوغرافية فقط تربة </a:t>
            </a:r>
            <a:r>
              <a:rPr lang="ar-IQ" dirty="0" err="1" smtClean="0">
                <a:effectLst/>
                <a:ea typeface="Calibri"/>
                <a:cs typeface="Times New Roman"/>
              </a:rPr>
              <a:t>كاتينا</a:t>
            </a:r>
            <a:r>
              <a:rPr lang="ar-IQ" dirty="0" smtClean="0">
                <a:effectLst/>
                <a:ea typeface="Calibri"/>
                <a:cs typeface="Times New Roman"/>
              </a:rPr>
              <a:t> ( </a:t>
            </a:r>
            <a:r>
              <a:rPr lang="en-US" dirty="0" smtClean="0">
                <a:effectLst/>
                <a:latin typeface="Times New Roman"/>
                <a:ea typeface="Calibri"/>
              </a:rPr>
              <a:t>Soil Catena </a:t>
            </a:r>
            <a:r>
              <a:rPr lang="ar-IQ" dirty="0" smtClean="0">
                <a:effectLst/>
                <a:latin typeface="Times New Roman"/>
                <a:ea typeface="Calibri"/>
              </a:rPr>
              <a:t> )</a:t>
            </a:r>
            <a:endParaRPr lang="ar-IQ" dirty="0"/>
          </a:p>
        </p:txBody>
      </p:sp>
      <p:sp>
        <p:nvSpPr>
          <p:cNvPr id="7" name="سهم للأسفل 6"/>
          <p:cNvSpPr/>
          <p:nvPr/>
        </p:nvSpPr>
        <p:spPr>
          <a:xfrm rot="5400000">
            <a:off x="3105616" y="1583017"/>
            <a:ext cx="210820" cy="446405"/>
          </a:xfrm>
          <a:prstGeom prst="downArrow">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defRPr/>
            </a:pPr>
            <a:endParaRPr lang="ar-SA" kern="0">
              <a:solidFill>
                <a:sysClr val="window" lastClr="FFFFFF"/>
              </a:solidFill>
            </a:endParaRPr>
          </a:p>
        </p:txBody>
      </p:sp>
      <p:sp>
        <p:nvSpPr>
          <p:cNvPr id="8" name="سهم للأسفل 7"/>
          <p:cNvSpPr/>
          <p:nvPr/>
        </p:nvSpPr>
        <p:spPr>
          <a:xfrm rot="5400000">
            <a:off x="4329752" y="2159080"/>
            <a:ext cx="210820" cy="446405"/>
          </a:xfrm>
          <a:prstGeom prst="downArrow">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defRPr/>
            </a:pPr>
            <a:endParaRPr lang="ar-SA" kern="0">
              <a:solidFill>
                <a:sysClr val="windowText" lastClr="000000"/>
              </a:solidFill>
            </a:endParaRPr>
          </a:p>
        </p:txBody>
      </p:sp>
    </p:spTree>
    <p:extLst>
      <p:ext uri="{BB962C8B-B14F-4D97-AF65-F5344CB8AC3E}">
        <p14:creationId xmlns:p14="http://schemas.microsoft.com/office/powerpoint/2010/main" val="10726714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p:txBody>
          <a:bodyPr/>
          <a:lstStyle/>
          <a:p>
            <a:endParaRPr lang="ar-IQ" dirty="0"/>
          </a:p>
        </p:txBody>
      </p:sp>
    </p:spTree>
    <p:extLst>
      <p:ext uri="{BB962C8B-B14F-4D97-AF65-F5344CB8AC3E}">
        <p14:creationId xmlns:p14="http://schemas.microsoft.com/office/powerpoint/2010/main" val="3602485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30026"/>
          </a:xfrm>
        </p:spPr>
        <p:txBody>
          <a:bodyPr>
            <a:normAutofit fontScale="90000"/>
          </a:bodyPr>
          <a:lstStyle/>
          <a:p>
            <a:endParaRPr lang="ar-IQ" dirty="0"/>
          </a:p>
        </p:txBody>
      </p:sp>
      <p:sp>
        <p:nvSpPr>
          <p:cNvPr id="3" name="عنصر نائب للمحتوى 2"/>
          <p:cNvSpPr>
            <a:spLocks noGrp="1"/>
          </p:cNvSpPr>
          <p:nvPr>
            <p:ph idx="1"/>
          </p:nvPr>
        </p:nvSpPr>
        <p:spPr>
          <a:xfrm>
            <a:off x="395536" y="116632"/>
            <a:ext cx="8589640" cy="6048672"/>
          </a:xfrm>
        </p:spPr>
        <p:txBody>
          <a:bodyPr>
            <a:noAutofit/>
          </a:bodyPr>
          <a:lstStyle/>
          <a:p>
            <a:pPr>
              <a:lnSpc>
                <a:spcPct val="150000"/>
              </a:lnSpc>
              <a:spcAft>
                <a:spcPts val="1000"/>
              </a:spcAft>
              <a:tabLst>
                <a:tab pos="2435860" algn="l"/>
              </a:tabLst>
            </a:pPr>
            <a:r>
              <a:rPr lang="ar-IQ" sz="2000" u="sng" dirty="0">
                <a:ea typeface="Calibri"/>
                <a:cs typeface="+mj-cs"/>
              </a:rPr>
              <a:t>افاق التربة </a:t>
            </a:r>
            <a:endParaRPr lang="en-US" sz="1400" dirty="0">
              <a:ea typeface="Calibri"/>
              <a:cs typeface="+mj-cs"/>
            </a:endParaRPr>
          </a:p>
          <a:p>
            <a:pPr>
              <a:lnSpc>
                <a:spcPct val="150000"/>
              </a:lnSpc>
              <a:spcAft>
                <a:spcPts val="1000"/>
              </a:spcAft>
            </a:pPr>
            <a:r>
              <a:rPr lang="ar-IQ" sz="1400" dirty="0">
                <a:ea typeface="Calibri"/>
                <a:cs typeface="+mj-cs"/>
              </a:rPr>
              <a:t> </a:t>
            </a:r>
            <a:r>
              <a:rPr lang="ar-IQ" sz="2000" dirty="0">
                <a:ea typeface="Calibri"/>
                <a:cs typeface="+mj-cs"/>
              </a:rPr>
              <a:t> هناك ثلاث افاق </a:t>
            </a:r>
            <a:r>
              <a:rPr lang="en-US" sz="2000" dirty="0" smtClean="0">
                <a:effectLst/>
                <a:latin typeface="Times New Roman"/>
                <a:ea typeface="Calibri"/>
                <a:cs typeface="+mj-cs"/>
              </a:rPr>
              <a:t> A , B , C  </a:t>
            </a:r>
            <a:r>
              <a:rPr lang="ar-IQ" sz="2000" dirty="0">
                <a:ea typeface="Calibri"/>
                <a:cs typeface="+mj-cs"/>
              </a:rPr>
              <a:t> الافق </a:t>
            </a:r>
            <a:r>
              <a:rPr lang="en-US" sz="2000" dirty="0" smtClean="0">
                <a:effectLst/>
                <a:latin typeface="Times New Roman"/>
                <a:ea typeface="Calibri"/>
                <a:cs typeface="+mj-cs"/>
              </a:rPr>
              <a:t>A</a:t>
            </a:r>
            <a:r>
              <a:rPr lang="ar-IQ" sz="2000" dirty="0">
                <a:ea typeface="Calibri"/>
                <a:cs typeface="+mj-cs"/>
              </a:rPr>
              <a:t> اقرب الى سطح في الترب المعدنية  </a:t>
            </a:r>
            <a:r>
              <a:rPr lang="ar-IQ" sz="2000" dirty="0" smtClean="0">
                <a:ea typeface="Calibri"/>
                <a:cs typeface="+mj-cs"/>
              </a:rPr>
              <a:t>اعلى </a:t>
            </a:r>
            <a:r>
              <a:rPr lang="ar-IQ" sz="2000" dirty="0">
                <a:ea typeface="Calibri"/>
                <a:cs typeface="+mj-cs"/>
              </a:rPr>
              <a:t>درجة لتراكم المادة العضوية او اعلى تجوية او فقدان للمعادن الطينية او كليهما </a:t>
            </a:r>
            <a:endParaRPr lang="en-US" sz="1400" dirty="0">
              <a:ea typeface="Calibri"/>
              <a:cs typeface="+mj-cs"/>
            </a:endParaRPr>
          </a:p>
          <a:p>
            <a:pPr>
              <a:lnSpc>
                <a:spcPct val="150000"/>
              </a:lnSpc>
              <a:spcAft>
                <a:spcPts val="1000"/>
              </a:spcAft>
            </a:pPr>
            <a:r>
              <a:rPr lang="en-US" sz="2000" dirty="0" smtClean="0">
                <a:effectLst/>
                <a:latin typeface="Times New Roman"/>
                <a:ea typeface="Calibri"/>
                <a:cs typeface="+mj-cs"/>
              </a:rPr>
              <a:t>A1</a:t>
            </a:r>
            <a:r>
              <a:rPr lang="ar-IQ" sz="2000" dirty="0">
                <a:ea typeface="Calibri"/>
                <a:cs typeface="+mj-cs"/>
              </a:rPr>
              <a:t> عندما تكون تراكم المادة العضوية في هذا الافق اكبر من التجوية  </a:t>
            </a:r>
            <a:endParaRPr lang="en-US" sz="1400" dirty="0">
              <a:ea typeface="Calibri"/>
              <a:cs typeface="+mj-cs"/>
            </a:endParaRPr>
          </a:p>
          <a:p>
            <a:pPr>
              <a:lnSpc>
                <a:spcPct val="150000"/>
              </a:lnSpc>
              <a:spcAft>
                <a:spcPts val="1000"/>
              </a:spcAft>
            </a:pPr>
            <a:r>
              <a:rPr lang="en-US" sz="2000" dirty="0" smtClean="0">
                <a:effectLst/>
                <a:latin typeface="Times New Roman"/>
                <a:ea typeface="Calibri"/>
                <a:cs typeface="+mj-cs"/>
              </a:rPr>
              <a:t>A2</a:t>
            </a:r>
            <a:r>
              <a:rPr lang="ar-IQ" sz="2000" dirty="0">
                <a:ea typeface="Calibri"/>
                <a:cs typeface="+mj-cs"/>
              </a:rPr>
              <a:t> عندما تكون التجوية اكبر من تراكم المادة العضوية </a:t>
            </a:r>
            <a:endParaRPr lang="en-US" sz="1400" dirty="0">
              <a:ea typeface="Calibri"/>
              <a:cs typeface="+mj-cs"/>
            </a:endParaRPr>
          </a:p>
          <a:p>
            <a:pPr>
              <a:lnSpc>
                <a:spcPct val="150000"/>
              </a:lnSpc>
              <a:spcAft>
                <a:spcPts val="1000"/>
              </a:spcAft>
            </a:pPr>
            <a:r>
              <a:rPr lang="ar-IQ" sz="2000" dirty="0">
                <a:ea typeface="Calibri"/>
                <a:cs typeface="+mj-cs"/>
              </a:rPr>
              <a:t>قد تحتوي التربة اما على </a:t>
            </a:r>
            <a:r>
              <a:rPr lang="en-US" sz="2000" dirty="0" smtClean="0">
                <a:effectLst/>
                <a:latin typeface="Times New Roman"/>
                <a:ea typeface="Calibri"/>
                <a:cs typeface="+mj-cs"/>
              </a:rPr>
              <a:t>A1</a:t>
            </a:r>
            <a:r>
              <a:rPr lang="ar-IQ" sz="2000" dirty="0">
                <a:ea typeface="Calibri"/>
                <a:cs typeface="+mj-cs"/>
              </a:rPr>
              <a:t> او </a:t>
            </a:r>
            <a:r>
              <a:rPr lang="en-US" sz="2000" dirty="0" smtClean="0">
                <a:effectLst/>
                <a:latin typeface="Times New Roman"/>
                <a:ea typeface="Calibri"/>
                <a:cs typeface="+mj-cs"/>
              </a:rPr>
              <a:t>A2 </a:t>
            </a:r>
            <a:r>
              <a:rPr lang="ar-IQ" sz="2000" dirty="0">
                <a:ea typeface="Calibri"/>
                <a:cs typeface="+mj-cs"/>
              </a:rPr>
              <a:t> او كليهما </a:t>
            </a:r>
            <a:endParaRPr lang="en-US" sz="1400" dirty="0">
              <a:ea typeface="Calibri"/>
              <a:cs typeface="+mj-cs"/>
            </a:endParaRPr>
          </a:p>
          <a:p>
            <a:pPr>
              <a:lnSpc>
                <a:spcPct val="150000"/>
              </a:lnSpc>
              <a:spcAft>
                <a:spcPts val="1000"/>
              </a:spcAft>
            </a:pPr>
            <a:r>
              <a:rPr lang="ar-IQ" sz="2000" dirty="0">
                <a:ea typeface="Calibri"/>
                <a:cs typeface="+mj-cs"/>
              </a:rPr>
              <a:t>في بعض الاحيان تتراكم المادة العضوية فوق سطح التربة المعدنية في ترب الغابات فتسمى هذه الطبقة بالأفق </a:t>
            </a:r>
            <a:r>
              <a:rPr lang="en-US" sz="2000" dirty="0" smtClean="0">
                <a:effectLst/>
                <a:latin typeface="Times New Roman"/>
                <a:ea typeface="Calibri"/>
                <a:cs typeface="+mj-cs"/>
              </a:rPr>
              <a:t>O</a:t>
            </a:r>
            <a:r>
              <a:rPr lang="ar-IQ" sz="2000" dirty="0">
                <a:ea typeface="Calibri"/>
                <a:cs typeface="+mj-cs"/>
              </a:rPr>
              <a:t> .   </a:t>
            </a:r>
            <a:endParaRPr lang="en-US" sz="1400" dirty="0">
              <a:ea typeface="Calibri"/>
              <a:cs typeface="+mj-cs"/>
            </a:endParaRPr>
          </a:p>
          <a:p>
            <a:pPr>
              <a:lnSpc>
                <a:spcPct val="150000"/>
              </a:lnSpc>
              <a:spcAft>
                <a:spcPts val="1000"/>
              </a:spcAft>
            </a:pPr>
            <a:r>
              <a:rPr lang="ar-IQ" sz="2000" dirty="0">
                <a:ea typeface="Calibri"/>
                <a:cs typeface="+mj-cs"/>
              </a:rPr>
              <a:t>تحتوي بعض الترب على الافق </a:t>
            </a:r>
            <a:r>
              <a:rPr lang="en-US" sz="2000" dirty="0" smtClean="0">
                <a:effectLst/>
                <a:latin typeface="Times New Roman"/>
                <a:ea typeface="Calibri"/>
                <a:cs typeface="+mj-cs"/>
              </a:rPr>
              <a:t>B</a:t>
            </a:r>
            <a:r>
              <a:rPr lang="ar-IQ" sz="2000" dirty="0">
                <a:ea typeface="Calibri"/>
                <a:cs typeface="+mj-cs"/>
              </a:rPr>
              <a:t> الذي يقع تحت الافق </a:t>
            </a:r>
            <a:r>
              <a:rPr lang="en-US" sz="2000" dirty="0" smtClean="0">
                <a:effectLst/>
                <a:latin typeface="Times New Roman"/>
                <a:ea typeface="Calibri"/>
                <a:cs typeface="+mj-cs"/>
              </a:rPr>
              <a:t>A</a:t>
            </a:r>
            <a:r>
              <a:rPr lang="ar-IQ" sz="2000" dirty="0">
                <a:ea typeface="Calibri"/>
                <a:cs typeface="+mj-cs"/>
              </a:rPr>
              <a:t> مباشرة ويتميز بتراكم اطيان </a:t>
            </a:r>
            <a:r>
              <a:rPr lang="ar-IQ" sz="2000" dirty="0" err="1">
                <a:ea typeface="Calibri"/>
                <a:cs typeface="+mj-cs"/>
              </a:rPr>
              <a:t>السليكات</a:t>
            </a:r>
            <a:r>
              <a:rPr lang="ar-IQ" sz="2000" dirty="0">
                <a:ea typeface="Calibri"/>
                <a:cs typeface="+mj-cs"/>
              </a:rPr>
              <a:t>   وذات كثافة ظاهرية عالية وقليلة المسامية . وفي بعض الاحيان يكون تراكم الاطيان قليل جدا حيث لا يؤثر على الكثافة الظاهرية والمسامية وبهذا يمكن تمييزه عن طريق  الاختلاف في اللون عن الافاق التي تحته او فوقه . </a:t>
            </a:r>
            <a:endParaRPr lang="en-US" sz="1400" dirty="0">
              <a:ea typeface="Calibri"/>
              <a:cs typeface="+mj-cs"/>
            </a:endParaRPr>
          </a:p>
        </p:txBody>
      </p:sp>
    </p:spTree>
    <p:extLst>
      <p:ext uri="{BB962C8B-B14F-4D97-AF65-F5344CB8AC3E}">
        <p14:creationId xmlns:p14="http://schemas.microsoft.com/office/powerpoint/2010/main" val="18490338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p:txBody>
          <a:bodyPr/>
          <a:lstStyle/>
          <a:p>
            <a:pPr lvl="0">
              <a:lnSpc>
                <a:spcPct val="150000"/>
              </a:lnSpc>
              <a:spcAft>
                <a:spcPts val="1000"/>
              </a:spcAft>
            </a:pPr>
            <a:r>
              <a:rPr lang="ar-IQ" sz="2400" dirty="0" err="1">
                <a:solidFill>
                  <a:prstClr val="black"/>
                </a:solidFill>
                <a:ea typeface="Calibri"/>
                <a:cs typeface="+mj-cs"/>
              </a:rPr>
              <a:t>السولم</a:t>
            </a:r>
            <a:r>
              <a:rPr lang="ar-IQ" sz="2400" dirty="0">
                <a:solidFill>
                  <a:prstClr val="black"/>
                </a:solidFill>
                <a:ea typeface="Calibri"/>
                <a:cs typeface="+mj-cs"/>
              </a:rPr>
              <a:t> ( </a:t>
            </a:r>
            <a:r>
              <a:rPr lang="en-US" sz="2400" dirty="0" err="1">
                <a:solidFill>
                  <a:prstClr val="black"/>
                </a:solidFill>
                <a:latin typeface="Times New Roman"/>
                <a:ea typeface="Calibri"/>
                <a:cs typeface="+mj-cs"/>
              </a:rPr>
              <a:t>Solum</a:t>
            </a:r>
            <a:r>
              <a:rPr lang="en-US" sz="2400" dirty="0">
                <a:solidFill>
                  <a:prstClr val="black"/>
                </a:solidFill>
                <a:latin typeface="Times New Roman"/>
                <a:ea typeface="Calibri"/>
                <a:cs typeface="+mj-cs"/>
              </a:rPr>
              <a:t> </a:t>
            </a:r>
            <a:r>
              <a:rPr lang="ar-IQ" sz="2400" dirty="0">
                <a:solidFill>
                  <a:prstClr val="black"/>
                </a:solidFill>
                <a:ea typeface="Calibri"/>
                <a:cs typeface="+mj-cs"/>
              </a:rPr>
              <a:t> ) وهي مجموعة الافاق ( </a:t>
            </a:r>
            <a:r>
              <a:rPr lang="en-US" sz="2400" dirty="0">
                <a:solidFill>
                  <a:prstClr val="black"/>
                </a:solidFill>
                <a:latin typeface="Times New Roman"/>
                <a:ea typeface="Calibri"/>
                <a:cs typeface="+mj-cs"/>
              </a:rPr>
              <a:t>A </a:t>
            </a:r>
            <a:r>
              <a:rPr lang="ar-IQ" sz="2400" dirty="0">
                <a:solidFill>
                  <a:prstClr val="black"/>
                </a:solidFill>
                <a:ea typeface="Calibri"/>
                <a:cs typeface="+mj-cs"/>
              </a:rPr>
              <a:t> و </a:t>
            </a:r>
            <a:r>
              <a:rPr lang="en-US" sz="2400" dirty="0">
                <a:solidFill>
                  <a:prstClr val="black"/>
                </a:solidFill>
                <a:latin typeface="Times New Roman"/>
                <a:ea typeface="Calibri"/>
                <a:cs typeface="+mj-cs"/>
              </a:rPr>
              <a:t>B</a:t>
            </a:r>
            <a:r>
              <a:rPr lang="ar-IQ" sz="2400" dirty="0">
                <a:solidFill>
                  <a:prstClr val="black"/>
                </a:solidFill>
                <a:ea typeface="Calibri"/>
                <a:cs typeface="+mj-cs"/>
              </a:rPr>
              <a:t> ) وتعني التربة الحقيقية . </a:t>
            </a:r>
            <a:endParaRPr lang="en-US" sz="1600" dirty="0">
              <a:solidFill>
                <a:prstClr val="black"/>
              </a:solidFill>
              <a:ea typeface="Calibri"/>
              <a:cs typeface="+mj-cs"/>
            </a:endParaRPr>
          </a:p>
          <a:p>
            <a:pPr lvl="0">
              <a:lnSpc>
                <a:spcPct val="150000"/>
              </a:lnSpc>
              <a:spcAft>
                <a:spcPts val="1000"/>
              </a:spcAft>
            </a:pPr>
            <a:r>
              <a:rPr lang="ar-IQ" sz="2400" dirty="0">
                <a:solidFill>
                  <a:prstClr val="black"/>
                </a:solidFill>
                <a:ea typeface="Calibri"/>
                <a:cs typeface="+mj-cs"/>
              </a:rPr>
              <a:t>يوجد تحت الافق </a:t>
            </a:r>
            <a:r>
              <a:rPr lang="en-US" sz="2400" dirty="0">
                <a:solidFill>
                  <a:prstClr val="black"/>
                </a:solidFill>
                <a:latin typeface="Times New Roman"/>
                <a:ea typeface="Calibri"/>
                <a:cs typeface="+mj-cs"/>
              </a:rPr>
              <a:t>B</a:t>
            </a:r>
            <a:r>
              <a:rPr lang="ar-IQ" sz="2400" dirty="0">
                <a:solidFill>
                  <a:prstClr val="black"/>
                </a:solidFill>
                <a:ea typeface="Calibri"/>
                <a:cs typeface="+mj-cs"/>
              </a:rPr>
              <a:t> عادة الافق </a:t>
            </a:r>
            <a:r>
              <a:rPr lang="en-US" sz="2400" dirty="0">
                <a:solidFill>
                  <a:prstClr val="black"/>
                </a:solidFill>
                <a:latin typeface="Times New Roman"/>
                <a:ea typeface="Calibri"/>
                <a:cs typeface="+mj-cs"/>
              </a:rPr>
              <a:t>C </a:t>
            </a:r>
            <a:r>
              <a:rPr lang="ar-IQ" sz="2400" dirty="0">
                <a:solidFill>
                  <a:prstClr val="black"/>
                </a:solidFill>
                <a:ea typeface="Calibri"/>
                <a:cs typeface="+mj-cs"/>
              </a:rPr>
              <a:t> الذي يتميز بانه الافق الذي تحصل فيه اقل التغيرات بالنسبة الى الافاق الاخرى . </a:t>
            </a:r>
            <a:endParaRPr lang="en-US" sz="1600" dirty="0">
              <a:solidFill>
                <a:prstClr val="black"/>
              </a:solidFill>
              <a:ea typeface="Calibri"/>
              <a:cs typeface="+mj-cs"/>
            </a:endParaRPr>
          </a:p>
          <a:p>
            <a:pPr lvl="0">
              <a:lnSpc>
                <a:spcPct val="150000"/>
              </a:lnSpc>
              <a:spcAft>
                <a:spcPts val="1000"/>
              </a:spcAft>
            </a:pPr>
            <a:r>
              <a:rPr lang="ar-IQ" sz="2400" dirty="0">
                <a:solidFill>
                  <a:prstClr val="black"/>
                </a:solidFill>
                <a:ea typeface="Calibri"/>
                <a:cs typeface="+mj-cs"/>
              </a:rPr>
              <a:t>في الترب الفتية يقع الافق </a:t>
            </a:r>
            <a:r>
              <a:rPr lang="en-US" sz="2400" dirty="0">
                <a:solidFill>
                  <a:prstClr val="black"/>
                </a:solidFill>
                <a:latin typeface="Times New Roman"/>
                <a:ea typeface="Calibri"/>
                <a:cs typeface="+mj-cs"/>
              </a:rPr>
              <a:t>C</a:t>
            </a:r>
            <a:r>
              <a:rPr lang="ar-IQ" sz="2400" dirty="0">
                <a:solidFill>
                  <a:prstClr val="black"/>
                </a:solidFill>
                <a:ea typeface="Calibri"/>
                <a:cs typeface="+mj-cs"/>
              </a:rPr>
              <a:t> تحت الافق </a:t>
            </a:r>
            <a:r>
              <a:rPr lang="en-US" sz="2400" dirty="0">
                <a:solidFill>
                  <a:prstClr val="black"/>
                </a:solidFill>
                <a:latin typeface="Times New Roman"/>
                <a:ea typeface="Calibri"/>
                <a:cs typeface="+mj-cs"/>
              </a:rPr>
              <a:t>A</a:t>
            </a:r>
            <a:r>
              <a:rPr lang="ar-IQ" sz="2400" dirty="0">
                <a:solidFill>
                  <a:prstClr val="black"/>
                </a:solidFill>
                <a:ea typeface="Calibri"/>
                <a:cs typeface="+mj-cs"/>
              </a:rPr>
              <a:t> مباشرة عند عدم احتواء التربة على اي من الافق </a:t>
            </a:r>
            <a:r>
              <a:rPr lang="en-US" sz="2400" dirty="0">
                <a:solidFill>
                  <a:prstClr val="black"/>
                </a:solidFill>
                <a:latin typeface="Times New Roman"/>
                <a:ea typeface="Calibri"/>
                <a:cs typeface="+mj-cs"/>
              </a:rPr>
              <a:t>A</a:t>
            </a:r>
            <a:r>
              <a:rPr lang="ar-IQ" sz="2400" dirty="0">
                <a:solidFill>
                  <a:prstClr val="black"/>
                </a:solidFill>
                <a:ea typeface="Calibri"/>
                <a:cs typeface="+mj-cs"/>
              </a:rPr>
              <a:t> او </a:t>
            </a:r>
            <a:r>
              <a:rPr lang="en-US" sz="2400" dirty="0">
                <a:solidFill>
                  <a:prstClr val="black"/>
                </a:solidFill>
                <a:latin typeface="Times New Roman"/>
                <a:ea typeface="Calibri"/>
                <a:cs typeface="+mj-cs"/>
              </a:rPr>
              <a:t>B </a:t>
            </a:r>
            <a:r>
              <a:rPr lang="ar-IQ" sz="2400" dirty="0">
                <a:solidFill>
                  <a:prstClr val="black"/>
                </a:solidFill>
                <a:ea typeface="Calibri"/>
                <a:cs typeface="+mj-cs"/>
              </a:rPr>
              <a:t> فان المقد يعتبر برمته </a:t>
            </a:r>
            <a:r>
              <a:rPr lang="en-US" sz="2400" dirty="0">
                <a:solidFill>
                  <a:prstClr val="black"/>
                </a:solidFill>
                <a:latin typeface="Times New Roman"/>
                <a:ea typeface="Calibri"/>
                <a:cs typeface="+mj-cs"/>
              </a:rPr>
              <a:t>C</a:t>
            </a:r>
            <a:r>
              <a:rPr lang="ar-IQ" sz="2400" dirty="0">
                <a:solidFill>
                  <a:prstClr val="black"/>
                </a:solidFill>
                <a:ea typeface="Calibri"/>
                <a:cs typeface="+mj-cs"/>
              </a:rPr>
              <a:t> . وتوجد الترب الحاوية على افق </a:t>
            </a:r>
            <a:r>
              <a:rPr lang="en-US" sz="2400" dirty="0">
                <a:solidFill>
                  <a:prstClr val="black"/>
                </a:solidFill>
                <a:latin typeface="Times New Roman"/>
                <a:ea typeface="Calibri"/>
                <a:cs typeface="+mj-cs"/>
              </a:rPr>
              <a:t>C</a:t>
            </a:r>
            <a:r>
              <a:rPr lang="ar-IQ" sz="2400" dirty="0">
                <a:solidFill>
                  <a:prstClr val="black"/>
                </a:solidFill>
                <a:ea typeface="Calibri"/>
                <a:cs typeface="+mj-cs"/>
              </a:rPr>
              <a:t> فقط عندما يكون التطور في المقد ابطا من سرعة ازالة الافاق </a:t>
            </a:r>
            <a:r>
              <a:rPr lang="en-US" sz="2400" dirty="0">
                <a:solidFill>
                  <a:prstClr val="black"/>
                </a:solidFill>
                <a:latin typeface="Times New Roman"/>
                <a:ea typeface="Calibri"/>
                <a:cs typeface="+mj-cs"/>
              </a:rPr>
              <a:t>A </a:t>
            </a:r>
            <a:r>
              <a:rPr lang="ar-IQ" sz="2400" dirty="0">
                <a:solidFill>
                  <a:prstClr val="black"/>
                </a:solidFill>
                <a:ea typeface="Calibri"/>
                <a:cs typeface="+mj-cs"/>
              </a:rPr>
              <a:t> و </a:t>
            </a:r>
            <a:r>
              <a:rPr lang="en-US" sz="2400" dirty="0">
                <a:solidFill>
                  <a:prstClr val="black"/>
                </a:solidFill>
                <a:latin typeface="Times New Roman"/>
                <a:ea typeface="Calibri"/>
                <a:cs typeface="+mj-cs"/>
              </a:rPr>
              <a:t>B</a:t>
            </a:r>
            <a:r>
              <a:rPr lang="ar-IQ" sz="2400" dirty="0">
                <a:solidFill>
                  <a:prstClr val="black"/>
                </a:solidFill>
                <a:ea typeface="Calibri"/>
                <a:cs typeface="+mj-cs"/>
              </a:rPr>
              <a:t> بواسطة التعرية </a:t>
            </a:r>
            <a:r>
              <a:rPr lang="ar-IQ" sz="1200" dirty="0">
                <a:solidFill>
                  <a:prstClr val="black"/>
                </a:solidFill>
                <a:ea typeface="Calibri"/>
                <a:cs typeface="Times New Roman"/>
              </a:rPr>
              <a:t>. </a:t>
            </a:r>
            <a:endParaRPr lang="ar-IQ" sz="1200" dirty="0">
              <a:solidFill>
                <a:prstClr val="black"/>
              </a:solidFill>
            </a:endParaRPr>
          </a:p>
          <a:p>
            <a:endParaRPr lang="ar-IQ" dirty="0"/>
          </a:p>
        </p:txBody>
      </p:sp>
    </p:spTree>
    <p:extLst>
      <p:ext uri="{BB962C8B-B14F-4D97-AF65-F5344CB8AC3E}">
        <p14:creationId xmlns:p14="http://schemas.microsoft.com/office/powerpoint/2010/main" val="33879871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2050" name="Picture 2" descr="C:\Users\rashad\Desktop\New folder\٢٠١٩١٠٠٥_٢١٢٨٢٥.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249113" y="-1035472"/>
            <a:ext cx="6707237" cy="8846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6971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a:xfrm>
            <a:off x="467544" y="116632"/>
            <a:ext cx="8517632" cy="6264696"/>
          </a:xfrm>
        </p:spPr>
        <p:txBody>
          <a:bodyPr>
            <a:normAutofit fontScale="92500"/>
          </a:bodyPr>
          <a:lstStyle/>
          <a:p>
            <a:pPr>
              <a:lnSpc>
                <a:spcPct val="150000"/>
              </a:lnSpc>
              <a:spcAft>
                <a:spcPts val="1000"/>
              </a:spcAft>
            </a:pPr>
            <a:r>
              <a:rPr lang="ar-IQ" b="1" u="sng" dirty="0">
                <a:latin typeface="Times New Roman"/>
                <a:ea typeface="Calibri"/>
              </a:rPr>
              <a:t>عوامل تكوين التربة </a:t>
            </a:r>
            <a:r>
              <a:rPr lang="en-US" b="1" u="sng" dirty="0" smtClean="0">
                <a:effectLst/>
                <a:latin typeface="Times New Roman"/>
                <a:ea typeface="Calibri"/>
                <a:cs typeface="Arial"/>
              </a:rPr>
              <a:t>Factors  of  Soil  Formation  </a:t>
            </a:r>
            <a:r>
              <a:rPr lang="ar-IQ" b="1" u="sng" dirty="0">
                <a:ea typeface="Calibri"/>
                <a:cs typeface="Times New Roman"/>
              </a:rPr>
              <a:t>     </a:t>
            </a:r>
            <a:endParaRPr lang="en-US" sz="2400" dirty="0">
              <a:ea typeface="Calibri"/>
              <a:cs typeface="Arial"/>
            </a:endParaRPr>
          </a:p>
          <a:p>
            <a:pPr>
              <a:lnSpc>
                <a:spcPct val="150000"/>
              </a:lnSpc>
              <a:spcAft>
                <a:spcPts val="1000"/>
              </a:spcAft>
            </a:pPr>
            <a:r>
              <a:rPr lang="ar-IQ" dirty="0">
                <a:ea typeface="Calibri"/>
                <a:cs typeface="Times New Roman"/>
              </a:rPr>
              <a:t>ان تطور جميع الترب يتسبب عن بضعة عوامل تختلف فقط في شدتها وسرعتها واتجاه عملها </a:t>
            </a:r>
            <a:r>
              <a:rPr lang="ar-IQ" dirty="0" err="1">
                <a:ea typeface="Calibri"/>
                <a:cs typeface="Times New Roman"/>
              </a:rPr>
              <a:t>لانتاج</a:t>
            </a:r>
            <a:r>
              <a:rPr lang="ar-IQ" dirty="0">
                <a:ea typeface="Calibri"/>
                <a:cs typeface="Times New Roman"/>
              </a:rPr>
              <a:t> الترب المختلفة . </a:t>
            </a:r>
            <a:endParaRPr lang="en-US" sz="2400" dirty="0">
              <a:ea typeface="Calibri"/>
              <a:cs typeface="Arial"/>
            </a:endParaRPr>
          </a:p>
          <a:p>
            <a:pPr>
              <a:lnSpc>
                <a:spcPct val="150000"/>
              </a:lnSpc>
              <a:spcAft>
                <a:spcPts val="1000"/>
              </a:spcAft>
            </a:pPr>
            <a:r>
              <a:rPr lang="ar-IQ" dirty="0">
                <a:ea typeface="Calibri"/>
                <a:cs typeface="Times New Roman"/>
              </a:rPr>
              <a:t>يمكن ان تتطور ترب مختلفة من مادة ام واحدة عندما تكون الظروف الجوية كالرطوبة والحرارة مختلفة او باختلاف الغطاء النباتي . كذلك تتغير </a:t>
            </a:r>
            <a:r>
              <a:rPr lang="ar-IQ" dirty="0" smtClean="0">
                <a:ea typeface="Calibri"/>
                <a:cs typeface="Times New Roman"/>
              </a:rPr>
              <a:t>صفات الترب </a:t>
            </a:r>
            <a:r>
              <a:rPr lang="ar-IQ" dirty="0">
                <a:ea typeface="Calibri"/>
                <a:cs typeface="Times New Roman"/>
              </a:rPr>
              <a:t>وتتطور مع مرور الزمن , ايضا شكل سطح الارض يؤثر على العلاقة بين الماء والتربة وتهويتها ويؤثر على التعرية ومن ثم سرعة ودرجة تطور التربة . </a:t>
            </a:r>
            <a:endParaRPr lang="ar-IQ" dirty="0"/>
          </a:p>
        </p:txBody>
      </p:sp>
    </p:spTree>
    <p:extLst>
      <p:ext uri="{BB962C8B-B14F-4D97-AF65-F5344CB8AC3E}">
        <p14:creationId xmlns:p14="http://schemas.microsoft.com/office/powerpoint/2010/main" val="32575172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a:xfrm>
            <a:off x="395536" y="260648"/>
            <a:ext cx="8589640" cy="6120680"/>
          </a:xfrm>
        </p:spPr>
        <p:txBody>
          <a:bodyPr>
            <a:normAutofit fontScale="85000" lnSpcReduction="20000"/>
          </a:bodyPr>
          <a:lstStyle/>
          <a:p>
            <a:pPr>
              <a:lnSpc>
                <a:spcPct val="150000"/>
              </a:lnSpc>
              <a:spcAft>
                <a:spcPts val="1000"/>
              </a:spcAft>
            </a:pPr>
            <a:r>
              <a:rPr lang="ar-IQ" dirty="0">
                <a:ea typeface="Calibri"/>
                <a:cs typeface="Times New Roman"/>
              </a:rPr>
              <a:t>ان المعادلة الاساسية لتكوين التربة </a:t>
            </a:r>
            <a:endParaRPr lang="en-US" sz="2400" dirty="0">
              <a:ea typeface="Calibri"/>
              <a:cs typeface="Arial"/>
            </a:endParaRPr>
          </a:p>
          <a:p>
            <a:pPr>
              <a:lnSpc>
                <a:spcPct val="150000"/>
              </a:lnSpc>
              <a:spcAft>
                <a:spcPts val="1000"/>
              </a:spcAft>
            </a:pPr>
            <a:r>
              <a:rPr lang="en-US" dirty="0" smtClean="0">
                <a:effectLst/>
                <a:latin typeface="Times New Roman"/>
                <a:ea typeface="Calibri"/>
                <a:cs typeface="Arial"/>
              </a:rPr>
              <a:t> S = f ( cl  ,  O , r , P ,  t  , …… )                                   </a:t>
            </a:r>
            <a:endParaRPr lang="en-US" sz="2400" dirty="0">
              <a:ea typeface="Calibri"/>
              <a:cs typeface="Arial"/>
            </a:endParaRPr>
          </a:p>
          <a:p>
            <a:pPr>
              <a:lnSpc>
                <a:spcPct val="150000"/>
              </a:lnSpc>
            </a:pPr>
            <a:r>
              <a:rPr lang="en-US" dirty="0" smtClean="0">
                <a:effectLst/>
                <a:latin typeface="Times New Roman"/>
                <a:ea typeface="Calibri"/>
                <a:cs typeface="Arial"/>
              </a:rPr>
              <a:t>Cl </a:t>
            </a:r>
            <a:r>
              <a:rPr lang="ar-IQ" dirty="0">
                <a:ea typeface="Calibri"/>
                <a:cs typeface="Times New Roman"/>
              </a:rPr>
              <a:t> = </a:t>
            </a:r>
            <a:r>
              <a:rPr lang="en-US" dirty="0" smtClean="0">
                <a:effectLst/>
                <a:latin typeface="Times New Roman"/>
                <a:ea typeface="Calibri"/>
                <a:cs typeface="Arial"/>
              </a:rPr>
              <a:t>climate </a:t>
            </a:r>
            <a:r>
              <a:rPr lang="ar-IQ" dirty="0">
                <a:ea typeface="Calibri"/>
                <a:cs typeface="Times New Roman"/>
              </a:rPr>
              <a:t> المناخ </a:t>
            </a:r>
            <a:endParaRPr lang="en-US" sz="2400" dirty="0">
              <a:ea typeface="Calibri"/>
              <a:cs typeface="Arial"/>
            </a:endParaRPr>
          </a:p>
          <a:p>
            <a:pPr>
              <a:lnSpc>
                <a:spcPct val="150000"/>
              </a:lnSpc>
            </a:pPr>
            <a:r>
              <a:rPr lang="en-US" dirty="0" smtClean="0">
                <a:effectLst/>
                <a:latin typeface="Times New Roman"/>
                <a:ea typeface="Calibri"/>
                <a:cs typeface="Arial"/>
              </a:rPr>
              <a:t>O</a:t>
            </a:r>
            <a:r>
              <a:rPr lang="ar-IQ" dirty="0">
                <a:ea typeface="Calibri"/>
                <a:cs typeface="Times New Roman"/>
              </a:rPr>
              <a:t> = </a:t>
            </a:r>
            <a:r>
              <a:rPr lang="en-US" dirty="0" smtClean="0">
                <a:effectLst/>
                <a:latin typeface="Times New Roman"/>
                <a:ea typeface="Calibri"/>
                <a:cs typeface="Arial"/>
              </a:rPr>
              <a:t>living organisms </a:t>
            </a:r>
            <a:r>
              <a:rPr lang="ar-IQ" dirty="0">
                <a:ea typeface="Calibri"/>
                <a:cs typeface="Times New Roman"/>
              </a:rPr>
              <a:t> احياء التربة </a:t>
            </a:r>
            <a:endParaRPr lang="en-US" sz="2400" dirty="0">
              <a:ea typeface="Calibri"/>
              <a:cs typeface="Arial"/>
            </a:endParaRPr>
          </a:p>
          <a:p>
            <a:pPr>
              <a:lnSpc>
                <a:spcPct val="150000"/>
              </a:lnSpc>
            </a:pPr>
            <a:r>
              <a:rPr lang="en-US" dirty="0" smtClean="0">
                <a:effectLst/>
                <a:latin typeface="Times New Roman"/>
                <a:ea typeface="Calibri"/>
                <a:cs typeface="Arial"/>
              </a:rPr>
              <a:t>R</a:t>
            </a:r>
            <a:r>
              <a:rPr lang="ar-IQ" dirty="0">
                <a:ea typeface="Calibri"/>
                <a:cs typeface="Times New Roman"/>
              </a:rPr>
              <a:t> = </a:t>
            </a:r>
            <a:r>
              <a:rPr lang="en-US" dirty="0" err="1" smtClean="0">
                <a:effectLst/>
                <a:latin typeface="Times New Roman"/>
                <a:ea typeface="Calibri"/>
                <a:cs typeface="Arial"/>
              </a:rPr>
              <a:t>relif</a:t>
            </a:r>
            <a:r>
              <a:rPr lang="en-US" dirty="0" smtClean="0">
                <a:effectLst/>
                <a:latin typeface="Times New Roman"/>
                <a:ea typeface="Calibri"/>
                <a:cs typeface="Arial"/>
              </a:rPr>
              <a:t> </a:t>
            </a:r>
            <a:r>
              <a:rPr lang="ar-IQ" dirty="0">
                <a:ea typeface="Calibri"/>
                <a:cs typeface="Times New Roman"/>
              </a:rPr>
              <a:t> الطوبوغرافية</a:t>
            </a:r>
            <a:endParaRPr lang="en-US" sz="2400" dirty="0">
              <a:ea typeface="Calibri"/>
              <a:cs typeface="Arial"/>
            </a:endParaRPr>
          </a:p>
          <a:p>
            <a:pPr>
              <a:lnSpc>
                <a:spcPct val="150000"/>
              </a:lnSpc>
            </a:pPr>
            <a:r>
              <a:rPr lang="en-US" dirty="0" smtClean="0">
                <a:effectLst/>
                <a:latin typeface="Times New Roman"/>
                <a:ea typeface="Calibri"/>
                <a:cs typeface="Arial"/>
              </a:rPr>
              <a:t>P</a:t>
            </a:r>
            <a:r>
              <a:rPr lang="ar-IQ" dirty="0">
                <a:ea typeface="Calibri"/>
                <a:cs typeface="Times New Roman"/>
              </a:rPr>
              <a:t> = </a:t>
            </a:r>
            <a:r>
              <a:rPr lang="en-US" dirty="0" smtClean="0">
                <a:effectLst/>
                <a:latin typeface="Times New Roman"/>
                <a:ea typeface="Calibri"/>
                <a:cs typeface="Arial"/>
              </a:rPr>
              <a:t> </a:t>
            </a:r>
            <a:r>
              <a:rPr lang="en-US" dirty="0" err="1" smtClean="0">
                <a:effectLst/>
                <a:latin typeface="Times New Roman"/>
                <a:ea typeface="Calibri"/>
                <a:cs typeface="Arial"/>
              </a:rPr>
              <a:t>paret</a:t>
            </a:r>
            <a:r>
              <a:rPr lang="en-US" dirty="0" smtClean="0">
                <a:effectLst/>
                <a:latin typeface="Times New Roman"/>
                <a:ea typeface="Calibri"/>
                <a:cs typeface="Arial"/>
              </a:rPr>
              <a:t> material </a:t>
            </a:r>
            <a:r>
              <a:rPr lang="ar-IQ" dirty="0">
                <a:ea typeface="Calibri"/>
                <a:cs typeface="Times New Roman"/>
              </a:rPr>
              <a:t>المادة الاصل </a:t>
            </a:r>
            <a:endParaRPr lang="en-US" sz="2400" dirty="0">
              <a:ea typeface="Calibri"/>
              <a:cs typeface="Arial"/>
            </a:endParaRPr>
          </a:p>
          <a:p>
            <a:pPr>
              <a:lnSpc>
                <a:spcPct val="150000"/>
              </a:lnSpc>
            </a:pPr>
            <a:r>
              <a:rPr lang="en-US" dirty="0" smtClean="0">
                <a:effectLst/>
                <a:latin typeface="Times New Roman"/>
                <a:ea typeface="Calibri"/>
                <a:cs typeface="Arial"/>
              </a:rPr>
              <a:t>T</a:t>
            </a:r>
            <a:r>
              <a:rPr lang="ar-IQ" dirty="0">
                <a:ea typeface="Calibri"/>
                <a:cs typeface="Times New Roman"/>
              </a:rPr>
              <a:t> = </a:t>
            </a:r>
            <a:r>
              <a:rPr lang="en-US" dirty="0" smtClean="0">
                <a:effectLst/>
                <a:latin typeface="Times New Roman"/>
                <a:ea typeface="Calibri"/>
                <a:cs typeface="Arial"/>
              </a:rPr>
              <a:t>time </a:t>
            </a:r>
            <a:r>
              <a:rPr lang="ar-IQ" dirty="0">
                <a:ea typeface="Calibri"/>
                <a:cs typeface="Times New Roman"/>
              </a:rPr>
              <a:t> الزمن </a:t>
            </a:r>
            <a:endParaRPr lang="ar-IQ" dirty="0" smtClean="0">
              <a:ea typeface="Calibri"/>
              <a:cs typeface="Times New Roman"/>
            </a:endParaRPr>
          </a:p>
          <a:p>
            <a:pPr>
              <a:lnSpc>
                <a:spcPct val="150000"/>
              </a:lnSpc>
            </a:pPr>
            <a:r>
              <a:rPr lang="ar-IQ" sz="2400" dirty="0">
                <a:ea typeface="Calibri"/>
                <a:cs typeface="Times New Roman"/>
              </a:rPr>
              <a:t>وقد اوضح العالم جيني </a:t>
            </a:r>
            <a:r>
              <a:rPr lang="en-US" sz="2400" dirty="0" smtClean="0">
                <a:effectLst/>
                <a:latin typeface="Times New Roman"/>
                <a:ea typeface="Calibri"/>
                <a:cs typeface="Arial"/>
              </a:rPr>
              <a:t> Jenny 1914 ) </a:t>
            </a:r>
            <a:r>
              <a:rPr lang="ar-IQ" sz="2400" dirty="0">
                <a:ea typeface="Calibri"/>
                <a:cs typeface="Times New Roman"/>
              </a:rPr>
              <a:t> ) ان تثبيت اربعة من العوامل يصبح بالإمكان دراسة تأثير التغير في العامل الخامس على تطور التربة . </a:t>
            </a:r>
            <a:endParaRPr lang="en-US" sz="1800" dirty="0">
              <a:ea typeface="Calibri"/>
              <a:cs typeface="Arial"/>
            </a:endParaRPr>
          </a:p>
          <a:p>
            <a:pPr>
              <a:lnSpc>
                <a:spcPct val="150000"/>
              </a:lnSpc>
            </a:pPr>
            <a:r>
              <a:rPr lang="ar-IQ" sz="2400" dirty="0">
                <a:ea typeface="Calibri"/>
                <a:cs typeface="Times New Roman"/>
              </a:rPr>
              <a:t> </a:t>
            </a:r>
            <a:endParaRPr lang="en-US" sz="1800" dirty="0">
              <a:ea typeface="Calibri"/>
              <a:cs typeface="Arial"/>
            </a:endParaRPr>
          </a:p>
          <a:p>
            <a:pPr>
              <a:lnSpc>
                <a:spcPct val="150000"/>
              </a:lnSpc>
            </a:pPr>
            <a:endParaRPr lang="en-US" sz="2400" dirty="0">
              <a:ea typeface="Calibri"/>
              <a:cs typeface="Arial"/>
            </a:endParaRPr>
          </a:p>
          <a:p>
            <a:endParaRPr lang="ar-IQ" dirty="0"/>
          </a:p>
        </p:txBody>
      </p:sp>
    </p:spTree>
    <p:extLst>
      <p:ext uri="{BB962C8B-B14F-4D97-AF65-F5344CB8AC3E}">
        <p14:creationId xmlns:p14="http://schemas.microsoft.com/office/powerpoint/2010/main" val="3339793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836712"/>
            <a:ext cx="8712968"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5068587"/>
      </p:ext>
    </p:extLst>
  </p:cSld>
  <p:clrMapOvr>
    <a:masterClrMapping/>
  </p:clrMapOvr>
  <p:timing>
    <p:tnLst>
      <p:par>
        <p:cTn id="1" dur="indefinite" restart="never" nodeType="tmRoot"/>
      </p:par>
    </p:tn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3_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4_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5_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6_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7_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8_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9_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0_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1_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2_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3_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4_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25_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26_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27_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28_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29_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30_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31_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1680</Words>
  <Application>Microsoft Office PowerPoint</Application>
  <PresentationFormat>عرض على الشاشة (3:4)‏</PresentationFormat>
  <Paragraphs>99</Paragraphs>
  <Slides>32</Slides>
  <Notes>0</Notes>
  <HiddenSlides>0</HiddenSlides>
  <MMClips>0</MMClips>
  <ScaleCrop>false</ScaleCrop>
  <HeadingPairs>
    <vt:vector size="4" baseType="variant">
      <vt:variant>
        <vt:lpstr>نسق</vt:lpstr>
      </vt:variant>
      <vt:variant>
        <vt:i4>32</vt:i4>
      </vt:variant>
      <vt:variant>
        <vt:lpstr>عناوين الشرائح</vt:lpstr>
      </vt:variant>
      <vt:variant>
        <vt:i4>32</vt:i4>
      </vt:variant>
    </vt:vector>
  </HeadingPairs>
  <TitlesOfParts>
    <vt:vector size="64" baseType="lpstr">
      <vt:lpstr>نسق Office</vt:lpstr>
      <vt:lpstr>1_نسق Office</vt:lpstr>
      <vt:lpstr>2_نسق Office</vt:lpstr>
      <vt:lpstr>3_نسق Office</vt:lpstr>
      <vt:lpstr>4_نسق Office</vt:lpstr>
      <vt:lpstr>5_نسق Office</vt:lpstr>
      <vt:lpstr>6_نسق Office</vt:lpstr>
      <vt:lpstr>7_نسق Office</vt:lpstr>
      <vt:lpstr>8_نسق Office</vt:lpstr>
      <vt:lpstr>9_نسق Office</vt:lpstr>
      <vt:lpstr>10_نسق Office</vt:lpstr>
      <vt:lpstr>11_نسق Office</vt:lpstr>
      <vt:lpstr>12_نسق Office</vt:lpstr>
      <vt:lpstr>13_نسق Office</vt:lpstr>
      <vt:lpstr>14_نسق Office</vt:lpstr>
      <vt:lpstr>15_نسق Office</vt:lpstr>
      <vt:lpstr>16_نسق Office</vt:lpstr>
      <vt:lpstr>17_نسق Office</vt:lpstr>
      <vt:lpstr>18_نسق Office</vt:lpstr>
      <vt:lpstr>19_نسق Office</vt:lpstr>
      <vt:lpstr>20_نسق Office</vt:lpstr>
      <vt:lpstr>21_نسق Office</vt:lpstr>
      <vt:lpstr>22_نسق Office</vt:lpstr>
      <vt:lpstr>23_نسق Office</vt:lpstr>
      <vt:lpstr>24_نسق Office</vt:lpstr>
      <vt:lpstr>25_نسق Office</vt:lpstr>
      <vt:lpstr>26_نسق Office</vt:lpstr>
      <vt:lpstr>27_نسق Office</vt:lpstr>
      <vt:lpstr>28_نسق Office</vt:lpstr>
      <vt:lpstr>29_نسق Office</vt:lpstr>
      <vt:lpstr>30_نسق Office</vt:lpstr>
      <vt:lpstr>31_نسق Office</vt:lpstr>
      <vt:lpstr>المحاضرة الثانية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Microsoft (C)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المحاضرة الثانية </dc:title>
  <dc:creator>Windows User</dc:creator>
  <cp:lastModifiedBy>Windows User</cp:lastModifiedBy>
  <cp:revision>1</cp:revision>
  <dcterms:created xsi:type="dcterms:W3CDTF">2020-01-17T15:15:22Z</dcterms:created>
  <dcterms:modified xsi:type="dcterms:W3CDTF">2020-01-17T15:23:51Z</dcterms:modified>
</cp:coreProperties>
</file>